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17.xml.rels" ContentType="application/vnd.openxmlformats-package.relationships+xml"/>
  <Override PartName="/ppt/notesSlides/_rels/notesSlide12.xml.rels" ContentType="application/vnd.openxmlformats-package.relationships+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0.xml.rels" ContentType="application/vnd.openxmlformats-package.relationships+xml"/>
  <Override PartName="/ppt/slides/_rels/slide73.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52.xml.rels" ContentType="application/vnd.openxmlformats-package.relationships+xml"/>
  <Override PartName="/ppt/slides/_rels/slide78.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69.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50.xml.rels" ContentType="application/vnd.openxmlformats-package.relationships+xml"/>
  <Override PartName="/ppt/slides/_rels/slide40.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79.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78.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media/image127.png" ContentType="image/png"/>
  <Override PartName="/ppt/media/image36.png" ContentType="image/png"/>
  <Override PartName="/ppt/media/image126.png" ContentType="image/png"/>
  <Override PartName="/ppt/media/image35.png" ContentType="image/png"/>
  <Override PartName="/ppt/media/image125.png" ContentType="image/png"/>
  <Override PartName="/ppt/media/image34.png" ContentType="image/png"/>
  <Override PartName="/ppt/media/image124.png" ContentType="image/png"/>
  <Override PartName="/ppt/media/image123.png" ContentType="image/png"/>
  <Override PartName="/ppt/media/image32.png" ContentType="image/png"/>
  <Override PartName="/ppt/media/image122.png" ContentType="image/png"/>
  <Override PartName="/ppt/media/image31.png" ContentType="image/png"/>
  <Override PartName="/ppt/media/image121.png" ContentType="image/png"/>
  <Override PartName="/ppt/media/image30.png" ContentType="image/png"/>
  <Override PartName="/ppt/media/image120.png" ContentType="image/png"/>
  <Override PartName="/ppt/media/image119.png" ContentType="image/png"/>
  <Override PartName="/ppt/media/image28.png" ContentType="image/png"/>
  <Override PartName="/ppt/media/image118.png" ContentType="image/png"/>
  <Override PartName="/ppt/media/image27.png" ContentType="image/png"/>
  <Override PartName="/ppt/media/image117.png" ContentType="image/png"/>
  <Override PartName="/ppt/media/image26.png" ContentType="image/png"/>
  <Override PartName="/ppt/media/image116.png" ContentType="image/png"/>
  <Override PartName="/ppt/media/image25.png" ContentType="image/png"/>
  <Override PartName="/ppt/media/image115.png" ContentType="image/png"/>
  <Override PartName="/ppt/media/image24.png" ContentType="image/png"/>
  <Override PartName="/ppt/media/image114.png" ContentType="image/png"/>
  <Override PartName="/ppt/media/image9.jpeg" ContentType="image/jpeg"/>
  <Override PartName="/ppt/media/image23.png" ContentType="image/png"/>
  <Override PartName="/ppt/media/image113.png" ContentType="image/png"/>
  <Override PartName="/ppt/media/image22.png" ContentType="image/png"/>
  <Override PartName="/ppt/media/image112.png" ContentType="image/png"/>
  <Override PartName="/ppt/media/image21.png" ContentType="image/png"/>
  <Override PartName="/ppt/media/image111.png" ContentType="image/png"/>
  <Override PartName="/ppt/media/image20.png" ContentType="image/png"/>
  <Override PartName="/ppt/media/image236.png" ContentType="image/png"/>
  <Override PartName="/ppt/media/image110.png" ContentType="image/png"/>
  <Override PartName="/ppt/media/image199.png" ContentType="image/png"/>
  <Override PartName="/ppt/media/image235.png" ContentType="image/png"/>
  <Override PartName="/ppt/media/image109.png" ContentType="image/png"/>
  <Override PartName="/ppt/media/image18.png" ContentType="image/png"/>
  <Override PartName="/ppt/media/image108.png" ContentType="image/png"/>
  <Override PartName="/ppt/media/image17.png" ContentType="image/png"/>
  <Override PartName="/ppt/media/image106.png" ContentType="image/png"/>
  <Override PartName="/ppt/media/image15.png" ContentType="image/png"/>
  <Override PartName="/ppt/media/image104.png" ContentType="image/png"/>
  <Override PartName="/ppt/media/image8.jpeg" ContentType="image/jpeg"/>
  <Override PartName="/ppt/media/image13.png" ContentType="image/png"/>
  <Override PartName="/ppt/media/image229.png" ContentType="image/png"/>
  <Override PartName="/ppt/media/image103.png" ContentType="image/png"/>
  <Override PartName="/ppt/media/image12.png" ContentType="image/png"/>
  <Override PartName="/ppt/media/image228.png" ContentType="image/png"/>
  <Override PartName="/ppt/media/image102.png" ContentType="image/png"/>
  <Override PartName="/ppt/media/image33.jpeg" ContentType="image/jpeg"/>
  <Override PartName="/ppt/media/image11.png" ContentType="image/png"/>
  <Override PartName="/ppt/media/image227.png" ContentType="image/png"/>
  <Override PartName="/ppt/media/image101.png" ContentType="image/png"/>
  <Override PartName="/ppt/media/image10.png" ContentType="image/png"/>
  <Override PartName="/ppt/media/image99.png" ContentType="image/png"/>
  <Override PartName="/ppt/media/image226.png" ContentType="image/png"/>
  <Override PartName="/ppt/media/image100.png" ContentType="image/png"/>
  <Override PartName="/ppt/media/image98.png" ContentType="image/png"/>
  <Override PartName="/ppt/media/image189.png" ContentType="image/png"/>
  <Override PartName="/ppt/media/image225.png" ContentType="image/png"/>
  <Override PartName="/ppt/media/image92.png" ContentType="image/png"/>
  <Override PartName="/ppt/media/image183.png" ContentType="image/png"/>
  <Override PartName="/ppt/media/image91.png" ContentType="image/png"/>
  <Override PartName="/ppt/media/image182.png" ContentType="image/png"/>
  <Override PartName="/ppt/media/image90.png" ContentType="image/png"/>
  <Override PartName="/ppt/media/image181.png" ContentType="image/png"/>
  <Override PartName="/ppt/media/image82.png" ContentType="image/png"/>
  <Override PartName="/ppt/media/image173.png" ContentType="image/png"/>
  <Override PartName="/ppt/media/image81.png" ContentType="image/png"/>
  <Override PartName="/ppt/media/image172.png" ContentType="image/png"/>
  <Override PartName="/ppt/media/image80.png" ContentType="image/png"/>
  <Override PartName="/ppt/media/image171.png" ContentType="image/png"/>
  <Override PartName="/ppt/media/image76.png" ContentType="image/png"/>
  <Override PartName="/ppt/media/image167.png" ContentType="image/png"/>
  <Override PartName="/ppt/media/image203.png" ContentType="image/png"/>
  <Override PartName="/ppt/media/image72.png" ContentType="image/png"/>
  <Override PartName="/ppt/media/image163.png" ContentType="image/png"/>
  <Override PartName="/ppt/media/image71.png" ContentType="image/png"/>
  <Override PartName="/ppt/media/image162.png" ContentType="image/png"/>
  <Override PartName="/ppt/media/image70.png" ContentType="image/png"/>
  <Override PartName="/ppt/media/image161.png" ContentType="image/png"/>
  <Override PartName="/ppt/media/image62.png" ContentType="image/png"/>
  <Override PartName="/ppt/media/image153.png" ContentType="image/png"/>
  <Override PartName="/ppt/media/image61.png" ContentType="image/png"/>
  <Override PartName="/ppt/media/image152.png" ContentType="image/png"/>
  <Override PartName="/ppt/media/image60.png" ContentType="image/png"/>
  <Override PartName="/ppt/media/image151.png" ContentType="image/png"/>
  <Override PartName="/ppt/media/image29.png" ContentType="image/png"/>
  <Override PartName="/ppt/media/image89.png" ContentType="image/png"/>
  <Override PartName="/ppt/media/image216.png" ContentType="image/png"/>
  <Override PartName="/ppt/media/image46.png" ContentType="image/png"/>
  <Override PartName="/ppt/media/image137.png" ContentType="image/png"/>
  <Override PartName="/ppt/media/image88.png" ContentType="image/png"/>
  <Override PartName="/ppt/media/image179.png" ContentType="image/png"/>
  <Override PartName="/ppt/media/image215.png" ContentType="image/png"/>
  <Override PartName="/ppt/media/image45.png" ContentType="image/png"/>
  <Override PartName="/ppt/media/image136.png" ContentType="image/png"/>
  <Override PartName="/ppt/media/image87.png" ContentType="image/png"/>
  <Override PartName="/ppt/media/image178.png" ContentType="image/png"/>
  <Override PartName="/ppt/media/image214.png" ContentType="image/png"/>
  <Override PartName="/ppt/media/image44.png" ContentType="image/png"/>
  <Override PartName="/ppt/media/image135.png" ContentType="image/png"/>
  <Override PartName="/ppt/media/image19.png" ContentType="image/png"/>
  <Override PartName="/ppt/media/image79.png" ContentType="image/png"/>
  <Override PartName="/ppt/media/image206.png" ContentType="image/png"/>
  <Override PartName="/ppt/media/image69.png" ContentType="image/png"/>
  <Override PartName="/ppt/media/image53.png" ContentType="image/png"/>
  <Override PartName="/ppt/media/image144.png" ContentType="image/png"/>
  <Override PartName="/ppt/media/image223.png" ContentType="image/png"/>
  <Override PartName="/ppt/media/image96.png" ContentType="image/png"/>
  <Override PartName="/ppt/media/image187.png" ContentType="image/png"/>
  <Override PartName="/ppt/media/image7.png" ContentType="image/png"/>
  <Override PartName="/ppt/media/image63.png" ContentType="image/png"/>
  <Override PartName="/ppt/media/image154.png" ContentType="image/png"/>
  <Override PartName="/ppt/media/image1.png" ContentType="image/png"/>
  <Override PartName="/ppt/media/image49.png" ContentType="image/png"/>
  <Override PartName="/ppt/media/image145.png" ContentType="image/png"/>
  <Override PartName="/ppt/media/image54.png" ContentType="image/png"/>
  <Override PartName="/ppt/media/image37.png" ContentType="image/png"/>
  <Override PartName="/ppt/media/image128.png" ContentType="image/png"/>
  <Override PartName="/ppt/media/image39.png" ContentType="image/png"/>
  <Override PartName="/ppt/media/image200.png" ContentType="image/png"/>
  <Override PartName="/ppt/media/image73.png" ContentType="image/png"/>
  <Override PartName="/ppt/media/image164.png" ContentType="image/png"/>
  <Override PartName="/ppt/media/image56.png" ContentType="image/png"/>
  <Override PartName="/ppt/media/image147.png" ContentType="image/png"/>
  <Override PartName="/ppt/media/image188.png" ContentType="image/png"/>
  <Override PartName="/ppt/media/image97.png" ContentType="image/png"/>
  <Override PartName="/ppt/media/image224.png" ContentType="image/png"/>
  <Override PartName="/ppt/media/image207.png" ContentType="image/png"/>
  <Override PartName="/ppt/media/image208.png" ContentType="image/png"/>
  <Override PartName="/ppt/media/image160.png" ContentType="image/png"/>
  <Override PartName="/ppt/media/image197.png" ContentType="image/png"/>
  <Override PartName="/ppt/media/image233.png" ContentType="image/png"/>
  <Override PartName="/ppt/media/image209.png" ContentType="image/png"/>
  <Override PartName="/ppt/media/image132.png" ContentType="image/png"/>
  <Override PartName="/ppt/media/image41.png" ContentType="image/png"/>
  <Override PartName="/ppt/media/image217.png" ContentType="image/png"/>
  <Override PartName="/ppt/media/image218.png" ContentType="image/png"/>
  <Override PartName="/ppt/media/image6.png" ContentType="image/png"/>
  <Override PartName="/ppt/media/image40.png" ContentType="image/png"/>
  <Override PartName="/ppt/media/image131.png" ContentType="image/png"/>
  <Override PartName="/ppt/media/image170.png" ContentType="image/png"/>
  <Override PartName="/ppt/media/image2.png" ContentType="image/png"/>
  <Override PartName="/ppt/media/image64.png" ContentType="image/png"/>
  <Override PartName="/ppt/media/image155.png" ContentType="image/png"/>
  <Override PartName="/ppt/media/image234.png" ContentType="image/png"/>
  <Override PartName="/ppt/media/image198.png" ContentType="image/png"/>
  <Override PartName="/ppt/media/image138.png" ContentType="image/png"/>
  <Override PartName="/ppt/media/image232.png" ContentType="image/png"/>
  <Override PartName="/ppt/media/image196.png" ContentType="image/png"/>
  <Override PartName="/ppt/media/image219.png" ContentType="image/png"/>
  <Override PartName="/ppt/media/image231.png" ContentType="image/png"/>
  <Override PartName="/ppt/media/image195.png" ContentType="image/png"/>
  <Override PartName="/ppt/media/image150.png" ContentType="image/png"/>
  <Override PartName="/ppt/media/image193.png" ContentType="image/png"/>
  <Override PartName="/ppt/media/image230.png" ContentType="image/png"/>
  <Override PartName="/ppt/media/image194.png" ContentType="image/png"/>
  <Override PartName="/ppt/media/image192.png" ContentType="image/png"/>
  <Override PartName="/ppt/media/image191.png" ContentType="image/png"/>
  <Override PartName="/ppt/media/image48.png" ContentType="image/png"/>
  <Override PartName="/ppt/media/image139.png" ContentType="image/png"/>
  <Override PartName="/ppt/media/image190.png" ContentType="image/png"/>
  <Override PartName="/ppt/media/image38.png" ContentType="image/png"/>
  <Override PartName="/ppt/media/image129.png" ContentType="image/png"/>
  <Override PartName="/ppt/media/image55.png" ContentType="image/png"/>
  <Override PartName="/ppt/media/image146.png" ContentType="image/png"/>
  <Override PartName="/ppt/media/image180.png" ContentType="image/png"/>
  <Override PartName="/ppt/media/image140.png" ContentType="image/png"/>
  <Override PartName="/ppt/media/image130.png" ContentType="image/png"/>
  <Override PartName="/ppt/media/image5.png" ContentType="image/png"/>
  <Override PartName="/ppt/media/image148.png" ContentType="image/png"/>
  <Override PartName="/ppt/media/image57.png" ContentType="image/png"/>
  <Override PartName="/ppt/media/image105.png" ContentType="image/png"/>
  <Override PartName="/ppt/media/image14.png" ContentType="image/png"/>
  <Override PartName="/ppt/media/image4.png" ContentType="image/png"/>
  <Override PartName="/ppt/media/image3.png" ContentType="image/png"/>
  <Override PartName="/ppt/media/image59.png" ContentType="image/png"/>
  <Override PartName="/ppt/media/image16.png" ContentType="image/png"/>
  <Override PartName="/ppt/media/image107.png" ContentType="image/png"/>
  <Override PartName="/ppt/media/image149.png" ContentType="image/png"/>
  <Override PartName="/ppt/media/image58.png" ContentType="image/png"/>
  <Override PartName="/ppt/media/image201.png" ContentType="image/png"/>
  <Override PartName="/ppt/media/image165.png" ContentType="image/png"/>
  <Override PartName="/ppt/media/image74.png" ContentType="image/png"/>
  <Override PartName="/ppt/media/image156.png" ContentType="image/png"/>
  <Override PartName="/ppt/media/image65.png" ContentType="image/png"/>
  <Override PartName="/ppt/media/image202.png" ContentType="image/png"/>
  <Override PartName="/ppt/media/image166.png" ContentType="image/png"/>
  <Override PartName="/ppt/media/image75.png" ContentType="image/png"/>
  <Override PartName="/ppt/media/image83.png" ContentType="image/png"/>
  <Override PartName="/ppt/media/image174.png" ContentType="image/png"/>
  <Override PartName="/ppt/media/image210.png" ContentType="image/png"/>
  <Override PartName="/ppt/media/image157.png" ContentType="image/png"/>
  <Override PartName="/ppt/media/image66.png" ContentType="image/png"/>
  <Override PartName="/ppt/media/image50.png" ContentType="image/png"/>
  <Override PartName="/ppt/media/image141.png" ContentType="image/png"/>
  <Override PartName="/ppt/media/image93.png" ContentType="image/png"/>
  <Override PartName="/ppt/media/image220.png" ContentType="image/png"/>
  <Override PartName="/ppt/media/image184.png" ContentType="image/png"/>
  <Override PartName="/ppt/media/image175.png" ContentType="image/png"/>
  <Override PartName="/ppt/media/image84.png" ContentType="image/png"/>
  <Override PartName="/ppt/media/image211.png" ContentType="image/png"/>
  <Override PartName="/ppt/media/image158.png" ContentType="image/png"/>
  <Override PartName="/ppt/media/image67.png" ContentType="image/png"/>
  <Override PartName="/ppt/media/image51.png" ContentType="image/png"/>
  <Override PartName="/ppt/media/image142.png" ContentType="image/png"/>
  <Override PartName="/ppt/media/image94.png" ContentType="image/png"/>
  <Override PartName="/ppt/media/image185.png" ContentType="image/png"/>
  <Override PartName="/ppt/media/image221.png" ContentType="image/png"/>
  <Override PartName="/ppt/media/image47.jpeg" ContentType="image/jpeg"/>
  <Override PartName="/ppt/media/image204.png" ContentType="image/png"/>
  <Override PartName="/ppt/media/image168.png" ContentType="image/png"/>
  <Override PartName="/ppt/media/image77.png" ContentType="image/png"/>
  <Override PartName="/ppt/media/image133.png" ContentType="image/png"/>
  <Override PartName="/ppt/media/image42.png" ContentType="image/png"/>
  <Override PartName="/ppt/media/image176.png" ContentType="image/png"/>
  <Override PartName="/ppt/media/image85.png" ContentType="image/png"/>
  <Override PartName="/ppt/media/image212.png" ContentType="image/png"/>
  <Override PartName="/ppt/media/image159.png" ContentType="image/png"/>
  <Override PartName="/ppt/media/image68.png" ContentType="image/png"/>
  <Override PartName="/ppt/media/image143.png" ContentType="image/png"/>
  <Override PartName="/ppt/media/image52.png" ContentType="image/png"/>
  <Override PartName="/ppt/media/image186.png" ContentType="image/png"/>
  <Override PartName="/ppt/media/image95.png" ContentType="image/png"/>
  <Override PartName="/ppt/media/image222.png" ContentType="image/png"/>
  <Override PartName="/ppt/media/image205.png" ContentType="image/png"/>
  <Override PartName="/ppt/media/image169.png" ContentType="image/png"/>
  <Override PartName="/ppt/media/image78.png" ContentType="image/png"/>
  <Override PartName="/ppt/media/image134.png" ContentType="image/png"/>
  <Override PartName="/ppt/media/image43.png" ContentType="image/png"/>
  <Override PartName="/ppt/media/image86.png" ContentType="image/png"/>
  <Override PartName="/ppt/media/image177.png" ContentType="image/png"/>
  <Override PartName="/ppt/media/image213.png" ContentType="image/png"/>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4"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FF77A6AE-9175-4D28-BFEC-B62EB92BBE59}"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1143000" y="685800"/>
            <a:ext cx="4571640" cy="3428640"/>
          </a:xfrm>
          <a:prstGeom prst="rect">
            <a:avLst/>
          </a:prstGeom>
          <a:ln w="0">
            <a:noFill/>
          </a:ln>
        </p:spPr>
      </p:sp>
      <p:sp>
        <p:nvSpPr>
          <p:cNvPr id="494" name="PlaceHolder 2"/>
          <p:cNvSpPr>
            <a:spLocks noGrp="1"/>
          </p:cNvSpPr>
          <p:nvPr>
            <p:ph type="body"/>
          </p:nvPr>
        </p:nvSpPr>
        <p:spPr>
          <a:xfrm>
            <a:off x="685800" y="4343400"/>
            <a:ext cx="5486040" cy="4114440"/>
          </a:xfrm>
          <a:prstGeom prst="rect">
            <a:avLst/>
          </a:prstGeom>
          <a:noFill/>
          <a:ln w="0">
            <a:noFill/>
          </a:ln>
        </p:spPr>
        <p:txBody>
          <a:bodyPr anchor="t">
            <a:normAutofit/>
          </a:bodyPr>
          <a:p>
            <a:pPr marL="216000" indent="0">
              <a:buNone/>
            </a:pPr>
            <a:endParaRPr b="0" lang="en-US" sz="1800" spc="-1" strike="noStrike">
              <a:solidFill>
                <a:srgbClr val="000000"/>
              </a:solidFill>
              <a:latin typeface="Arial"/>
            </a:endParaRPr>
          </a:p>
        </p:txBody>
      </p:sp>
      <p:sp>
        <p:nvSpPr>
          <p:cNvPr id="495" name="PlaceHolder 3"/>
          <p:cNvSpPr>
            <a:spLocks noGrp="1"/>
          </p:cNvSpPr>
          <p:nvPr>
            <p:ph type="sldNum" idx="7"/>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7B30747-AD1F-4F74-A064-133096D439C1}"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1143000" y="685800"/>
            <a:ext cx="4571640" cy="3428640"/>
          </a:xfrm>
          <a:prstGeom prst="rect">
            <a:avLst/>
          </a:prstGeom>
          <a:ln w="0">
            <a:noFill/>
          </a:ln>
        </p:spPr>
      </p:sp>
      <p:sp>
        <p:nvSpPr>
          <p:cNvPr id="497" name="PlaceHolder 2"/>
          <p:cNvSpPr>
            <a:spLocks noGrp="1"/>
          </p:cNvSpPr>
          <p:nvPr>
            <p:ph type="body"/>
          </p:nvPr>
        </p:nvSpPr>
        <p:spPr>
          <a:xfrm>
            <a:off x="685800" y="4343400"/>
            <a:ext cx="5486040" cy="4114440"/>
          </a:xfrm>
          <a:prstGeom prst="rect">
            <a:avLst/>
          </a:prstGeom>
          <a:noFill/>
          <a:ln w="0">
            <a:noFill/>
          </a:ln>
        </p:spPr>
        <p:txBody>
          <a:bodyPr anchor="t">
            <a:normAutofit/>
          </a:bodyPr>
          <a:p>
            <a:pPr marL="216000" indent="0">
              <a:buNone/>
            </a:pPr>
            <a:endParaRPr b="0" lang="en-US" sz="1800" spc="-1" strike="noStrike">
              <a:solidFill>
                <a:srgbClr val="000000"/>
              </a:solidFill>
              <a:latin typeface="Arial"/>
            </a:endParaRPr>
          </a:p>
        </p:txBody>
      </p:sp>
      <p:sp>
        <p:nvSpPr>
          <p:cNvPr id="498" name="PlaceHolder 3"/>
          <p:cNvSpPr>
            <a:spLocks noGrp="1"/>
          </p:cNvSpPr>
          <p:nvPr>
            <p:ph type="sldNum" idx="8"/>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A87704A-86DB-4FC1-9258-A727672805E9}"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A5704A0-1A74-42F3-A74C-9FD12071BFFB}"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D75BB0D-570C-47EF-B3D7-7B2C9D94730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E2E2908-1C15-419F-A14D-0399A70C8FFE}"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1DE49A2D-9507-4FCC-8D4B-2753FF300C84}"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237D3FA-DFEA-4619-8449-7C1398367F8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A6CF82A-E2C3-4E6D-9793-43A12629A975}"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C668BCF-E316-422F-9530-D37F21BE613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5CAF7C8-BEFB-419C-85B2-1230BFF0DAEB}"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3FC94FE-7BAF-4759-B605-8DBB7E0FF41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8CD8F52-239D-4D3C-BF6A-32211DDE44EF}"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3E85463-3E0E-439C-9BC6-E0F4BA9D7AE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1FC78EB-FCCF-4EB0-A069-62A5F2CA313F}"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 name="PlaceHolder 2"/>
          <p:cNvSpPr>
            <a:spLocks noGrp="1"/>
          </p:cNvSpPr>
          <p:nvPr>
            <p:ph type="body"/>
          </p:nvPr>
        </p:nvSpPr>
        <p:spPr>
          <a:xfrm>
            <a:off x="457200" y="1600200"/>
            <a:ext cx="8229240" cy="452556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2" name="PlaceHolder 3"/>
          <p:cNvSpPr>
            <a:spLocks noGrp="1"/>
          </p:cNvSpPr>
          <p:nvPr>
            <p:ph type="dt" idx="1"/>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US" sz="1200" spc="-1" strike="noStrike">
              <a:solidFill>
                <a:srgbClr val="000000"/>
              </a:solidFill>
              <a:latin typeface="Times New Roman"/>
            </a:endParaRPr>
          </a:p>
        </p:txBody>
      </p:sp>
      <p:sp>
        <p:nvSpPr>
          <p:cNvPr id="3" name="PlaceHolder 4"/>
          <p:cNvSpPr>
            <a:spLocks noGrp="1"/>
          </p:cNvSpPr>
          <p:nvPr>
            <p:ph type="ftr" idx="2"/>
          </p:nvPr>
        </p:nvSpPr>
        <p:spPr>
          <a:xfrm>
            <a:off x="3124080" y="6356520"/>
            <a:ext cx="28951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B7E3C97C-D935-4F7B-9854-08946578571A}"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slideLayout" Target="../slideLayouts/slideLayout1.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5.png"/><Relationship Id="rId3" Type="http://schemas.openxmlformats.org/officeDocument/2006/relationships/oleObject" Target="../embeddings/oleObject2.bin"/><Relationship Id="rId4" Type="http://schemas.openxmlformats.org/officeDocument/2006/relationships/image" Target="../media/image25.png"/><Relationship Id="rId5" Type="http://schemas.openxmlformats.org/officeDocument/2006/relationships/oleObject" Target="../embeddings/oleObject3.bin"/><Relationship Id="rId6" Type="http://schemas.openxmlformats.org/officeDocument/2006/relationships/image" Target="../media/image25.png"/><Relationship Id="rId7" Type="http://schemas.openxmlformats.org/officeDocument/2006/relationships/oleObject" Target="../embeddings/oleObject4.bin"/><Relationship Id="rId8" Type="http://schemas.openxmlformats.org/officeDocument/2006/relationships/image" Target="../media/image25.png"/><Relationship Id="rId9" Type="http://schemas.openxmlformats.org/officeDocument/2006/relationships/oleObject" Target="../embeddings/oleObject5.bin"/><Relationship Id="rId10" Type="http://schemas.openxmlformats.org/officeDocument/2006/relationships/image" Target="../media/image25.png"/><Relationship Id="rId11" Type="http://schemas.openxmlformats.org/officeDocument/2006/relationships/oleObject" Target="../embeddings/oleObject6.bin"/><Relationship Id="rId12" Type="http://schemas.openxmlformats.org/officeDocument/2006/relationships/image" Target="../media/image25.png"/><Relationship Id="rId13" Type="http://schemas.openxmlformats.org/officeDocument/2006/relationships/oleObject" Target="../embeddings/oleObject7.bin"/><Relationship Id="rId14" Type="http://schemas.openxmlformats.org/officeDocument/2006/relationships/image" Target="../media/image25.png"/><Relationship Id="rId15" Type="http://schemas.openxmlformats.org/officeDocument/2006/relationships/oleObject" Target="../embeddings/oleObject8.bin"/><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slideLayout" Target="../slideLayouts/slideLayout1.xml"/><Relationship Id="rId2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oleObject" Target="../embeddings/oleObject1.bin"/><Relationship Id="rId3" Type="http://schemas.openxmlformats.org/officeDocument/2006/relationships/image" Target="../media/image25.png"/><Relationship Id="rId4" Type="http://schemas.openxmlformats.org/officeDocument/2006/relationships/oleObject" Target="../embeddings/oleObject2.bin"/><Relationship Id="rId5" Type="http://schemas.openxmlformats.org/officeDocument/2006/relationships/image" Target="../media/image25.png"/><Relationship Id="rId6" Type="http://schemas.openxmlformats.org/officeDocument/2006/relationships/oleObject" Target="../embeddings/oleObject3.bin"/><Relationship Id="rId7" Type="http://schemas.openxmlformats.org/officeDocument/2006/relationships/image" Target="../media/image25.png"/><Relationship Id="rId8" Type="http://schemas.openxmlformats.org/officeDocument/2006/relationships/oleObject" Target="../embeddings/oleObject4.bin"/><Relationship Id="rId9" Type="http://schemas.openxmlformats.org/officeDocument/2006/relationships/image" Target="../media/image25.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oleObject" Target="../embeddings/oleObject1.bin"/><Relationship Id="rId3" Type="http://schemas.openxmlformats.org/officeDocument/2006/relationships/image" Target="../media/image25.png"/><Relationship Id="rId4" Type="http://schemas.openxmlformats.org/officeDocument/2006/relationships/oleObject" Target="../embeddings/oleObject2.bin"/><Relationship Id="rId5" Type="http://schemas.openxmlformats.org/officeDocument/2006/relationships/image" Target="../media/image25.png"/><Relationship Id="rId6" Type="http://schemas.openxmlformats.org/officeDocument/2006/relationships/oleObject" Target="../embeddings/oleObject3.bin"/><Relationship Id="rId7" Type="http://schemas.openxmlformats.org/officeDocument/2006/relationships/image" Target="../media/image25.png"/><Relationship Id="rId8"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5.png"/><Relationship Id="rId3" Type="http://schemas.openxmlformats.org/officeDocument/2006/relationships/oleObject" Target="../embeddings/oleObject2.bin"/><Relationship Id="rId4" Type="http://schemas.openxmlformats.org/officeDocument/2006/relationships/image" Target="../media/image25.png"/><Relationship Id="rId5" Type="http://schemas.openxmlformats.org/officeDocument/2006/relationships/oleObject" Target="../embeddings/oleObject3.bin"/><Relationship Id="rId6" Type="http://schemas.openxmlformats.org/officeDocument/2006/relationships/image" Target="../media/image25.png"/><Relationship Id="rId7" Type="http://schemas.openxmlformats.org/officeDocument/2006/relationships/oleObject" Target="../embeddings/oleObject4.bin"/><Relationship Id="rId8" Type="http://schemas.openxmlformats.org/officeDocument/2006/relationships/image" Target="../media/image25.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5.png"/><Relationship Id="rId3" Type="http://schemas.openxmlformats.org/officeDocument/2006/relationships/oleObject" Target="../embeddings/oleObject2.bin"/><Relationship Id="rId4" Type="http://schemas.openxmlformats.org/officeDocument/2006/relationships/image" Target="../media/image25.png"/><Relationship Id="rId5" Type="http://schemas.openxmlformats.org/officeDocument/2006/relationships/oleObject" Target="../embeddings/oleObject3.bin"/><Relationship Id="rId6" Type="http://schemas.openxmlformats.org/officeDocument/2006/relationships/image" Target="../media/image25.png"/><Relationship Id="rId7" Type="http://schemas.openxmlformats.org/officeDocument/2006/relationships/oleObject" Target="../embeddings/oleObject4.bin"/><Relationship Id="rId8" Type="http://schemas.openxmlformats.org/officeDocument/2006/relationships/image" Target="../media/image25.png"/><Relationship Id="rId9" Type="http://schemas.openxmlformats.org/officeDocument/2006/relationships/image" Target="../media/image47.jpe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3.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29.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45.png"/><Relationship Id="rId5" Type="http://schemas.openxmlformats.org/officeDocument/2006/relationships/image" Target="../media/image154.png"/><Relationship Id="rId6"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0.png"/><Relationship Id="rId6"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45.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45.png"/><Relationship Id="rId3" Type="http://schemas.openxmlformats.org/officeDocument/2006/relationships/image" Target="../media/image162.png"/><Relationship Id="rId4"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 Id="rId6" Type="http://schemas.openxmlformats.org/officeDocument/2006/relationships/image" Target="../media/image177.png"/><Relationship Id="rId7" Type="http://schemas.openxmlformats.org/officeDocument/2006/relationships/image" Target="../media/image178.png"/><Relationship Id="rId8"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9.png"/><Relationship Id="rId3" Type="http://schemas.openxmlformats.org/officeDocument/2006/relationships/image" Target="../media/image176.png"/><Relationship Id="rId4"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4.png"/><Relationship Id="rId4" Type="http://schemas.openxmlformats.org/officeDocument/2006/relationships/image" Target="../media/image227.png"/><Relationship Id="rId5"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653760"/>
          </a:xfrm>
          <a:prstGeom prst="rect">
            <a:avLst/>
          </a:prstGeom>
          <a:noFill/>
          <a:ln w="0">
            <a:noFill/>
          </a:ln>
        </p:spPr>
        <p:txBody>
          <a:bodyPr anchor="ctr">
            <a:normAutofit fontScale="85000"/>
          </a:bodyPr>
          <a:p>
            <a:pPr indent="0" algn="ctr">
              <a:lnSpc>
                <a:spcPct val="100000"/>
              </a:lnSpc>
              <a:buNone/>
            </a:pPr>
            <a:r>
              <a:rPr b="1" lang="en-US" sz="4400" spc="-1" strike="noStrike">
                <a:solidFill>
                  <a:srgbClr val="000000"/>
                </a:solidFill>
                <a:latin typeface="Calibri"/>
              </a:rPr>
              <a:t>Sequential Circuits</a:t>
            </a:r>
            <a:endParaRPr b="0" lang="en-US" sz="4400" spc="-1" strike="noStrike">
              <a:solidFill>
                <a:srgbClr val="000000"/>
              </a:solidFill>
              <a:latin typeface="Calibri"/>
            </a:endParaRPr>
          </a:p>
        </p:txBody>
      </p:sp>
      <p:pic>
        <p:nvPicPr>
          <p:cNvPr id="48" name="Content Placeholder 3" descr=""/>
          <p:cNvPicPr/>
          <p:nvPr/>
        </p:nvPicPr>
        <p:blipFill>
          <a:blip r:embed="rId1"/>
          <a:stretch/>
        </p:blipFill>
        <p:spPr>
          <a:xfrm>
            <a:off x="1928880" y="2214720"/>
            <a:ext cx="5690520" cy="2857320"/>
          </a:xfrm>
          <a:prstGeom prst="rect">
            <a:avLst/>
          </a:prstGeom>
          <a:ln w="9525">
            <a:noFill/>
          </a:ln>
        </p:spPr>
      </p:pic>
      <p:sp>
        <p:nvSpPr>
          <p:cNvPr id="49" name="Rectangle 5"/>
          <p:cNvSpPr/>
          <p:nvPr/>
        </p:nvSpPr>
        <p:spPr>
          <a:xfrm>
            <a:off x="1000080" y="1285920"/>
            <a:ext cx="7857720" cy="699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000" spc="-1" strike="noStrike">
                <a:solidFill>
                  <a:srgbClr val="000000"/>
                </a:solidFill>
                <a:latin typeface="Times New Roman"/>
              </a:rPr>
              <a:t>The outputs of sequential circuit depends not only on the combination of present inputs but also on the previous outputs.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1" lang="en-IN" sz="4400" spc="-1" strike="noStrike">
                <a:solidFill>
                  <a:srgbClr val="000000"/>
                </a:solidFill>
                <a:latin typeface="Calibri"/>
              </a:rPr>
              <a:t>Bi-Stable Element</a:t>
            </a:r>
            <a:endParaRPr b="0" lang="en-US" sz="4400" spc="-1" strike="noStrike">
              <a:solidFill>
                <a:srgbClr val="000000"/>
              </a:solidFill>
              <a:latin typeface="Calibri"/>
            </a:endParaRPr>
          </a:p>
        </p:txBody>
      </p:sp>
      <p:pic>
        <p:nvPicPr>
          <p:cNvPr id="72" name="Picture 2" descr=""/>
          <p:cNvPicPr/>
          <p:nvPr/>
        </p:nvPicPr>
        <p:blipFill>
          <a:blip r:embed="rId1"/>
          <a:stretch/>
        </p:blipFill>
        <p:spPr>
          <a:xfrm>
            <a:off x="928800" y="1214280"/>
            <a:ext cx="5643360" cy="1033200"/>
          </a:xfrm>
          <a:prstGeom prst="rect">
            <a:avLst/>
          </a:prstGeom>
          <a:ln w="9525">
            <a:noFill/>
          </a:ln>
        </p:spPr>
      </p:pic>
      <p:pic>
        <p:nvPicPr>
          <p:cNvPr id="73" name="Picture 3" descr=""/>
          <p:cNvPicPr/>
          <p:nvPr/>
        </p:nvPicPr>
        <p:blipFill>
          <a:blip r:embed="rId2"/>
          <a:stretch/>
        </p:blipFill>
        <p:spPr>
          <a:xfrm>
            <a:off x="1000080" y="2428920"/>
            <a:ext cx="3428640" cy="2033280"/>
          </a:xfrm>
          <a:prstGeom prst="rect">
            <a:avLst/>
          </a:prstGeom>
          <a:ln w="9525">
            <a:noFill/>
          </a:ln>
        </p:spPr>
      </p:pic>
      <p:pic>
        <p:nvPicPr>
          <p:cNvPr id="74" name="Picture 4" descr=""/>
          <p:cNvPicPr/>
          <p:nvPr/>
        </p:nvPicPr>
        <p:blipFill>
          <a:blip r:embed="rId3"/>
          <a:stretch/>
        </p:blipFill>
        <p:spPr>
          <a:xfrm>
            <a:off x="1500120" y="4857840"/>
            <a:ext cx="2428560" cy="903240"/>
          </a:xfrm>
          <a:prstGeom prst="rect">
            <a:avLst/>
          </a:prstGeom>
          <a:ln w="9525">
            <a:noFill/>
          </a:ln>
        </p:spPr>
      </p:pic>
      <p:pic>
        <p:nvPicPr>
          <p:cNvPr id="75" name="Picture 5" descr=""/>
          <p:cNvPicPr/>
          <p:nvPr/>
        </p:nvPicPr>
        <p:blipFill>
          <a:blip r:embed="rId4"/>
          <a:stretch/>
        </p:blipFill>
        <p:spPr>
          <a:xfrm>
            <a:off x="4572000" y="4929120"/>
            <a:ext cx="3714480" cy="497520"/>
          </a:xfrm>
          <a:prstGeom prst="rect">
            <a:avLst/>
          </a:prstGeom>
          <a:ln w="9525">
            <a:solidFill>
              <a:srgbClr val="4f81bd"/>
            </a:solidFill>
            <a:miter/>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857160" y="274680"/>
            <a:ext cx="8286480" cy="653760"/>
          </a:xfrm>
          <a:prstGeom prst="rect">
            <a:avLst/>
          </a:prstGeom>
          <a:noFill/>
          <a:ln w="0">
            <a:noFill/>
          </a:ln>
        </p:spPr>
        <p:txBody>
          <a:bodyPr anchor="ctr">
            <a:normAutofit fontScale="83000"/>
          </a:bodyPr>
          <a:p>
            <a:pPr indent="0">
              <a:lnSpc>
                <a:spcPct val="100000"/>
              </a:lnSpc>
              <a:buNone/>
            </a:pPr>
            <a:r>
              <a:rPr b="1" lang="en-US" sz="4400" spc="-1" strike="noStrike">
                <a:solidFill>
                  <a:srgbClr val="000000"/>
                </a:solidFill>
                <a:latin typeface="Calibri"/>
              </a:rPr>
              <a:t>Clocked SR Flipflop (Set-Reset Flipflop)</a:t>
            </a:r>
            <a:endParaRPr b="0" lang="en-US" sz="4400" spc="-1" strike="noStrike">
              <a:solidFill>
                <a:srgbClr val="000000"/>
              </a:solidFill>
              <a:latin typeface="Calibri"/>
            </a:endParaRPr>
          </a:p>
        </p:txBody>
      </p:sp>
      <p:pic>
        <p:nvPicPr>
          <p:cNvPr id="77" name="Picture 3" descr=""/>
          <p:cNvPicPr/>
          <p:nvPr/>
        </p:nvPicPr>
        <p:blipFill>
          <a:blip r:embed="rId1"/>
          <a:stretch/>
        </p:blipFill>
        <p:spPr>
          <a:xfrm>
            <a:off x="4357800" y="2286000"/>
            <a:ext cx="4487760" cy="2642760"/>
          </a:xfrm>
          <a:prstGeom prst="rect">
            <a:avLst/>
          </a:prstGeom>
          <a:ln w="9525">
            <a:noFill/>
          </a:ln>
        </p:spPr>
      </p:pic>
      <p:pic>
        <p:nvPicPr>
          <p:cNvPr id="78" name="Picture 7" descr=""/>
          <p:cNvPicPr/>
          <p:nvPr/>
        </p:nvPicPr>
        <p:blipFill>
          <a:blip r:embed="rId2"/>
          <a:stretch/>
        </p:blipFill>
        <p:spPr>
          <a:xfrm>
            <a:off x="642960" y="2714760"/>
            <a:ext cx="2952360" cy="2142720"/>
          </a:xfrm>
          <a:prstGeom prst="rect">
            <a:avLst/>
          </a:prstGeom>
          <a:ln w="9525">
            <a:noFill/>
          </a:ln>
        </p:spPr>
      </p:pic>
      <p:sp>
        <p:nvSpPr>
          <p:cNvPr id="79" name="Rectangle 8"/>
          <p:cNvSpPr/>
          <p:nvPr/>
        </p:nvSpPr>
        <p:spPr>
          <a:xfrm>
            <a:off x="857160" y="1714320"/>
            <a:ext cx="24998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   </a:t>
            </a:r>
            <a:r>
              <a:rPr b="0" lang="en-US" sz="2800" spc="-1" strike="noStrike">
                <a:solidFill>
                  <a:srgbClr val="000000"/>
                </a:solidFill>
                <a:latin typeface="Calibri"/>
              </a:rPr>
              <a:t>Logic Symbol</a:t>
            </a:r>
            <a:endParaRPr b="0" lang="en-US" sz="2800" spc="-1" strike="noStrike">
              <a:solidFill>
                <a:srgbClr val="000000"/>
              </a:solidFill>
              <a:latin typeface="Arial"/>
            </a:endParaRPr>
          </a:p>
        </p:txBody>
      </p:sp>
      <p:sp>
        <p:nvSpPr>
          <p:cNvPr id="80" name="Rectangle 9"/>
          <p:cNvSpPr/>
          <p:nvPr/>
        </p:nvSpPr>
        <p:spPr>
          <a:xfrm>
            <a:off x="5357880" y="1643040"/>
            <a:ext cx="27144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   </a:t>
            </a:r>
            <a:r>
              <a:rPr b="0" lang="en-US" sz="2800" spc="-1" strike="noStrike">
                <a:solidFill>
                  <a:srgbClr val="000000"/>
                </a:solidFill>
                <a:latin typeface="Calibri"/>
              </a:rPr>
              <a:t>Logic Diagram</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 presetSubtype="16">
                                  <p:stCondLst>
                                    <p:cond delay="0"/>
                                  </p:stCondLst>
                                  <p:childTnLst>
                                    <p:set>
                                      <p:cBhvr>
                                        <p:cTn id="6" dur="1" fill="hold">
                                          <p:stCondLst>
                                            <p:cond delay="0"/>
                                          </p:stCondLst>
                                        </p:cTn>
                                        <p:tgtEl>
                                          <p:spTgt spid="80"/>
                                        </p:tgtEl>
                                        <p:attrNameLst>
                                          <p:attrName>style.visibility</p:attrName>
                                        </p:attrNameLst>
                                      </p:cBhvr>
                                      <p:to>
                                        <p:strVal val="visible"/>
                                      </p:to>
                                    </p:set>
                                    <p:animEffect filter="box(in)" transition="in">
                                      <p:cBhvr additive="repl">
                                        <p:cTn id="7" dur="500"/>
                                        <p:tgtEl>
                                          <p:spTgt spid="80"/>
                                        </p:tgtEl>
                                      </p:cBhvr>
                                    </p:animEffect>
                                  </p:childTnLst>
                                </p:cTn>
                              </p:par>
                              <p:par>
                                <p:cTn id="8" nodeType="withEffect" fill="hold" presetClass="entr" presetID="4" presetSubtype="16">
                                  <p:stCondLst>
                                    <p:cond delay="0"/>
                                  </p:stCondLst>
                                  <p:childTnLst>
                                    <p:set>
                                      <p:cBhvr>
                                        <p:cTn id="9" dur="1" fill="hold">
                                          <p:stCondLst>
                                            <p:cond delay="0"/>
                                          </p:stCondLst>
                                        </p:cTn>
                                        <p:tgtEl>
                                          <p:spTgt spid="77"/>
                                        </p:tgtEl>
                                        <p:attrNameLst>
                                          <p:attrName>style.visibility</p:attrName>
                                        </p:attrNameLst>
                                      </p:cBhvr>
                                      <p:to>
                                        <p:strVal val="visible"/>
                                      </p:to>
                                    </p:set>
                                    <p:animEffect filter="box(in)" transition="in">
                                      <p:cBhvr additive="repl">
                                        <p:cTn id="10" dur="5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214280" y="274680"/>
            <a:ext cx="7643520" cy="939600"/>
          </a:xfrm>
          <a:prstGeom prst="rect">
            <a:avLst/>
          </a:prstGeom>
          <a:noFill/>
          <a:ln w="0">
            <a:noFill/>
          </a:ln>
        </p:spPr>
        <p:txBody>
          <a:bodyPr anchor="ctr">
            <a:normAutofit/>
          </a:bodyPr>
          <a:p>
            <a:pPr indent="0">
              <a:lnSpc>
                <a:spcPct val="100000"/>
              </a:lnSpc>
              <a:buNone/>
            </a:pPr>
            <a:r>
              <a:rPr b="1" lang="en-US" sz="4400" spc="-1" strike="noStrike">
                <a:solidFill>
                  <a:srgbClr val="000000"/>
                </a:solidFill>
                <a:latin typeface="Calibri"/>
              </a:rPr>
              <a:t>Clocked SR Flipflop Working</a:t>
            </a:r>
            <a:endParaRPr b="0" lang="en-US" sz="4400" spc="-1" strike="noStrike">
              <a:solidFill>
                <a:srgbClr val="000000"/>
              </a:solidFill>
              <a:latin typeface="Calibri"/>
            </a:endParaRPr>
          </a:p>
        </p:txBody>
      </p:sp>
      <p:sp>
        <p:nvSpPr>
          <p:cNvPr id="82" name="Rectangle 4"/>
          <p:cNvSpPr/>
          <p:nvPr/>
        </p:nvSpPr>
        <p:spPr>
          <a:xfrm>
            <a:off x="379800" y="1357200"/>
            <a:ext cx="3494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Case1:  When S=R=0, clk=1,Qn=0, </a:t>
            </a:r>
            <a:endParaRPr b="0" lang="en-US" sz="1800" spc="-1" strike="noStrike">
              <a:solidFill>
                <a:srgbClr val="000000"/>
              </a:solidFill>
              <a:latin typeface="Arial"/>
            </a:endParaRPr>
          </a:p>
        </p:txBody>
      </p:sp>
      <p:sp>
        <p:nvSpPr>
          <p:cNvPr id="83" name="Rectangle 5"/>
          <p:cNvSpPr/>
          <p:nvPr/>
        </p:nvSpPr>
        <p:spPr>
          <a:xfrm>
            <a:off x="5500800" y="1357200"/>
            <a:ext cx="3428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Case1:  When S=R=0, clk=1,Qn=1, </a:t>
            </a:r>
            <a:endParaRPr b="0" lang="en-US" sz="1800" spc="-1" strike="noStrike">
              <a:solidFill>
                <a:srgbClr val="000000"/>
              </a:solidFill>
              <a:latin typeface="Arial"/>
            </a:endParaRPr>
          </a:p>
        </p:txBody>
      </p:sp>
      <p:sp>
        <p:nvSpPr>
          <p:cNvPr id="84" name="Rectangle 22"/>
          <p:cNvSpPr/>
          <p:nvPr/>
        </p:nvSpPr>
        <p:spPr>
          <a:xfrm>
            <a:off x="857160" y="5715000"/>
            <a:ext cx="3205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=0  same as previous output </a:t>
            </a:r>
            <a:endParaRPr b="0" lang="en-US" sz="1800" spc="-1" strike="noStrike">
              <a:solidFill>
                <a:srgbClr val="000000"/>
              </a:solidFill>
              <a:latin typeface="Arial"/>
            </a:endParaRPr>
          </a:p>
        </p:txBody>
      </p:sp>
      <p:sp>
        <p:nvSpPr>
          <p:cNvPr id="85" name="Rectangle 30"/>
          <p:cNvSpPr/>
          <p:nvPr/>
        </p:nvSpPr>
        <p:spPr>
          <a:xfrm>
            <a:off x="5429160" y="5643720"/>
            <a:ext cx="3428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=1 same as previous output </a:t>
            </a:r>
            <a:endParaRPr b="0" lang="en-US" sz="1800" spc="-1" strike="noStrike">
              <a:solidFill>
                <a:srgbClr val="000000"/>
              </a:solidFill>
              <a:latin typeface="Arial"/>
            </a:endParaRPr>
          </a:p>
        </p:txBody>
      </p:sp>
      <p:pic>
        <p:nvPicPr>
          <p:cNvPr id="86" name="Picture 1" descr=""/>
          <p:cNvPicPr/>
          <p:nvPr/>
        </p:nvPicPr>
        <p:blipFill>
          <a:blip r:embed="rId1"/>
          <a:stretch/>
        </p:blipFill>
        <p:spPr>
          <a:xfrm>
            <a:off x="500040" y="2214720"/>
            <a:ext cx="4009680" cy="2723760"/>
          </a:xfrm>
          <a:prstGeom prst="rect">
            <a:avLst/>
          </a:prstGeom>
          <a:ln w="9525">
            <a:noFill/>
          </a:ln>
        </p:spPr>
      </p:pic>
      <p:pic>
        <p:nvPicPr>
          <p:cNvPr id="87" name="Picture 2" descr=""/>
          <p:cNvPicPr/>
          <p:nvPr/>
        </p:nvPicPr>
        <p:blipFill>
          <a:blip r:embed="rId2"/>
          <a:stretch/>
        </p:blipFill>
        <p:spPr>
          <a:xfrm>
            <a:off x="142920" y="2143080"/>
            <a:ext cx="4357440" cy="3142800"/>
          </a:xfrm>
          <a:prstGeom prst="rect">
            <a:avLst/>
          </a:prstGeom>
          <a:ln w="9525">
            <a:noFill/>
          </a:ln>
        </p:spPr>
      </p:pic>
      <p:pic>
        <p:nvPicPr>
          <p:cNvPr id="88" name="Picture 1" descr=""/>
          <p:cNvPicPr/>
          <p:nvPr/>
        </p:nvPicPr>
        <p:blipFill>
          <a:blip r:embed="rId3"/>
          <a:stretch/>
        </p:blipFill>
        <p:spPr>
          <a:xfrm>
            <a:off x="4857840" y="2286000"/>
            <a:ext cx="4009680" cy="2714400"/>
          </a:xfrm>
          <a:prstGeom prst="rect">
            <a:avLst/>
          </a:prstGeom>
          <a:ln w="9525">
            <a:noFill/>
          </a:ln>
        </p:spPr>
      </p:pic>
      <p:pic>
        <p:nvPicPr>
          <p:cNvPr id="89" name="Picture 4" descr=""/>
          <p:cNvPicPr/>
          <p:nvPr/>
        </p:nvPicPr>
        <p:blipFill>
          <a:blip r:embed="rId4"/>
          <a:stretch/>
        </p:blipFill>
        <p:spPr>
          <a:xfrm>
            <a:off x="4857840" y="2071800"/>
            <a:ext cx="4071600" cy="3142800"/>
          </a:xfrm>
          <a:prstGeom prst="rect">
            <a:avLst/>
          </a:prstGeom>
          <a:ln w="9525">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4" presetSubtype="16">
                                  <p:stCondLst>
                                    <p:cond delay="0"/>
                                  </p:stCondLst>
                                  <p:childTnLst>
                                    <p:set>
                                      <p:cBhvr>
                                        <p:cTn id="16" dur="1" fill="hold">
                                          <p:stCondLst>
                                            <p:cond delay="0"/>
                                          </p:stCondLst>
                                        </p:cTn>
                                        <p:tgtEl>
                                          <p:spTgt spid="86"/>
                                        </p:tgtEl>
                                        <p:attrNameLst>
                                          <p:attrName>style.visibility</p:attrName>
                                        </p:attrNameLst>
                                      </p:cBhvr>
                                      <p:to>
                                        <p:strVal val="visible"/>
                                      </p:to>
                                    </p:set>
                                    <p:animEffect filter="box(in)" transition="in">
                                      <p:cBhvr additive="repl">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4" presetSubtype="16">
                                  <p:stCondLst>
                                    <p:cond delay="0"/>
                                  </p:stCondLst>
                                  <p:childTnLst>
                                    <p:set>
                                      <p:cBhvr>
                                        <p:cTn id="21" dur="1" fill="hold">
                                          <p:stCondLst>
                                            <p:cond delay="0"/>
                                          </p:stCondLst>
                                        </p:cTn>
                                        <p:tgtEl>
                                          <p:spTgt spid="87"/>
                                        </p:tgtEl>
                                        <p:attrNameLst>
                                          <p:attrName>style.visibility</p:attrName>
                                        </p:attrNameLst>
                                      </p:cBhvr>
                                      <p:to>
                                        <p:strVal val="visible"/>
                                      </p:to>
                                    </p:set>
                                    <p:animEffect filter="box(in)" transition="in">
                                      <p:cBhvr additive="repl">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4" presetSubtype="16">
                                  <p:stCondLst>
                                    <p:cond delay="0"/>
                                  </p:stCondLst>
                                  <p:childTnLst>
                                    <p:set>
                                      <p:cBhvr>
                                        <p:cTn id="26" dur="1" fill="hold">
                                          <p:stCondLst>
                                            <p:cond delay="0"/>
                                          </p:stCondLst>
                                        </p:cTn>
                                        <p:tgtEl>
                                          <p:spTgt spid="84"/>
                                        </p:tgtEl>
                                        <p:attrNameLst>
                                          <p:attrName>style.visibility</p:attrName>
                                        </p:attrNameLst>
                                      </p:cBhvr>
                                      <p:to>
                                        <p:strVal val="visible"/>
                                      </p:to>
                                    </p:set>
                                    <p:animEffect filter="box(in)" transition="in">
                                      <p:cBhvr additive="repl">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4" presetSubtype="16">
                                  <p:stCondLst>
                                    <p:cond delay="0"/>
                                  </p:stCondLst>
                                  <p:childTnLst>
                                    <p:set>
                                      <p:cBhvr>
                                        <p:cTn id="31" dur="1" fill="hold">
                                          <p:stCondLst>
                                            <p:cond delay="0"/>
                                          </p:stCondLst>
                                        </p:cTn>
                                        <p:tgtEl>
                                          <p:spTgt spid="83"/>
                                        </p:tgtEl>
                                        <p:attrNameLst>
                                          <p:attrName>style.visibility</p:attrName>
                                        </p:attrNameLst>
                                      </p:cBhvr>
                                      <p:to>
                                        <p:strVal val="visible"/>
                                      </p:to>
                                    </p:set>
                                    <p:animEffect filter="box(in)" transition="in">
                                      <p:cBhvr additive="repl">
                                        <p:cTn id="32" dur="500"/>
                                        <p:tgtEl>
                                          <p:spTgt spid="83"/>
                                        </p:tgtEl>
                                      </p:cBhvr>
                                    </p:animEffec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4" presetSubtype="16">
                                  <p:stCondLst>
                                    <p:cond delay="0"/>
                                  </p:stCondLst>
                                  <p:childTnLst>
                                    <p:set>
                                      <p:cBhvr>
                                        <p:cTn id="36" dur="1" fill="hold">
                                          <p:stCondLst>
                                            <p:cond delay="0"/>
                                          </p:stCondLst>
                                        </p:cTn>
                                        <p:tgtEl>
                                          <p:spTgt spid="88"/>
                                        </p:tgtEl>
                                        <p:attrNameLst>
                                          <p:attrName>style.visibility</p:attrName>
                                        </p:attrNameLst>
                                      </p:cBhvr>
                                      <p:to>
                                        <p:strVal val="visible"/>
                                      </p:to>
                                    </p:set>
                                    <p:animEffect filter="box(in)" transition="in">
                                      <p:cBhvr additive="repl">
                                        <p:cTn id="37" dur="500"/>
                                        <p:tgtEl>
                                          <p:spTgt spid="88"/>
                                        </p:tgtEl>
                                      </p:cBhvr>
                                    </p:animEffect>
                                  </p:childTnLst>
                                </p:cTn>
                              </p:par>
                            </p:childTnLst>
                          </p:cTn>
                        </p:par>
                      </p:childTnLst>
                    </p:cTn>
                  </p:par>
                  <p:par>
                    <p:cTn id="38" fill="hold">
                      <p:stCondLst>
                        <p:cond delay="indefinite"/>
                      </p:stCondLst>
                      <p:childTnLst>
                        <p:par>
                          <p:cTn id="39" fill="hold">
                            <p:stCondLst>
                              <p:cond delay="0"/>
                            </p:stCondLst>
                            <p:childTnLst>
                              <p:par>
                                <p:cTn id="40" nodeType="clickEffect" fill="hold" presetClass="entr" presetID="4" presetSubtype="16">
                                  <p:stCondLst>
                                    <p:cond delay="0"/>
                                  </p:stCondLst>
                                  <p:childTnLst>
                                    <p:set>
                                      <p:cBhvr>
                                        <p:cTn id="41" dur="1" fill="hold">
                                          <p:stCondLst>
                                            <p:cond delay="0"/>
                                          </p:stCondLst>
                                        </p:cTn>
                                        <p:tgtEl>
                                          <p:spTgt spid="89"/>
                                        </p:tgtEl>
                                        <p:attrNameLst>
                                          <p:attrName>style.visibility</p:attrName>
                                        </p:attrNameLst>
                                      </p:cBhvr>
                                      <p:to>
                                        <p:strVal val="visible"/>
                                      </p:to>
                                    </p:set>
                                    <p:animEffect filter="box(in)" transition="in">
                                      <p:cBhvr additive="repl">
                                        <p:cTn id="42" dur="500"/>
                                        <p:tgtEl>
                                          <p:spTgt spid="89"/>
                                        </p:tgtEl>
                                      </p:cBhvr>
                                    </p:animEffec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4" presetSubtype="16">
                                  <p:stCondLst>
                                    <p:cond delay="0"/>
                                  </p:stCondLst>
                                  <p:childTnLst>
                                    <p:set>
                                      <p:cBhvr>
                                        <p:cTn id="46" dur="1" fill="hold">
                                          <p:stCondLst>
                                            <p:cond delay="0"/>
                                          </p:stCondLst>
                                        </p:cTn>
                                        <p:tgtEl>
                                          <p:spTgt spid="85"/>
                                        </p:tgtEl>
                                        <p:attrNameLst>
                                          <p:attrName>style.visibility</p:attrName>
                                        </p:attrNameLst>
                                      </p:cBhvr>
                                      <p:to>
                                        <p:strVal val="visible"/>
                                      </p:to>
                                    </p:set>
                                    <p:animEffect filter="box(in)" transition="in">
                                      <p:cBhvr additive="repl">
                                        <p:cTn id="47" dur="5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143000" y="274680"/>
            <a:ext cx="7714800" cy="939600"/>
          </a:xfrm>
          <a:prstGeom prst="rect">
            <a:avLst/>
          </a:prstGeom>
          <a:noFill/>
          <a:ln w="0">
            <a:noFill/>
          </a:ln>
        </p:spPr>
        <p:txBody>
          <a:bodyPr anchor="ctr">
            <a:normAutofit fontScale="79000"/>
          </a:bodyPr>
          <a:p>
            <a:pPr indent="0">
              <a:lnSpc>
                <a:spcPct val="100000"/>
              </a:lnSpc>
              <a:buNone/>
            </a:pPr>
            <a:r>
              <a:rPr b="1" lang="en-US" sz="4400" spc="-1" strike="noStrike">
                <a:solidFill>
                  <a:srgbClr val="000000"/>
                </a:solidFill>
                <a:latin typeface="Calibri"/>
              </a:rPr>
              <a:t>Clocked SR Flipflop Working Contd..</a:t>
            </a:r>
            <a:endParaRPr b="0" lang="en-US" sz="4400" spc="-1" strike="noStrike">
              <a:solidFill>
                <a:srgbClr val="000000"/>
              </a:solidFill>
              <a:latin typeface="Calibri"/>
            </a:endParaRPr>
          </a:p>
        </p:txBody>
      </p:sp>
      <p:sp>
        <p:nvSpPr>
          <p:cNvPr id="91" name="Rectangle 4"/>
          <p:cNvSpPr/>
          <p:nvPr/>
        </p:nvSpPr>
        <p:spPr>
          <a:xfrm>
            <a:off x="381960" y="1643040"/>
            <a:ext cx="3774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Case2:  When S=0; R=1, clk=1, Qn=0, </a:t>
            </a:r>
            <a:endParaRPr b="0" lang="en-US" sz="1800" spc="-1" strike="noStrike">
              <a:solidFill>
                <a:srgbClr val="000000"/>
              </a:solidFill>
              <a:latin typeface="Arial"/>
            </a:endParaRPr>
          </a:p>
        </p:txBody>
      </p:sp>
      <p:sp>
        <p:nvSpPr>
          <p:cNvPr id="92" name="Rectangle 5"/>
          <p:cNvSpPr/>
          <p:nvPr/>
        </p:nvSpPr>
        <p:spPr>
          <a:xfrm>
            <a:off x="5072040" y="1643040"/>
            <a:ext cx="37144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Case 2:  When S=0; R=1, clk=1, Qn=1 </a:t>
            </a:r>
            <a:endParaRPr b="0" lang="en-US" sz="1800" spc="-1" strike="noStrike">
              <a:solidFill>
                <a:srgbClr val="000000"/>
              </a:solidFill>
              <a:latin typeface="Arial"/>
            </a:endParaRPr>
          </a:p>
        </p:txBody>
      </p:sp>
      <p:sp>
        <p:nvSpPr>
          <p:cNvPr id="93" name="Rectangle 22"/>
          <p:cNvSpPr/>
          <p:nvPr/>
        </p:nvSpPr>
        <p:spPr>
          <a:xfrm>
            <a:off x="857160" y="5715000"/>
            <a:ext cx="3205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 0  Reset</a:t>
            </a:r>
            <a:endParaRPr b="0" lang="en-US" sz="1800" spc="-1" strike="noStrike">
              <a:solidFill>
                <a:srgbClr val="000000"/>
              </a:solidFill>
              <a:latin typeface="Arial"/>
            </a:endParaRPr>
          </a:p>
        </p:txBody>
      </p:sp>
      <p:sp>
        <p:nvSpPr>
          <p:cNvPr id="94" name="Rectangle 30"/>
          <p:cNvSpPr/>
          <p:nvPr/>
        </p:nvSpPr>
        <p:spPr>
          <a:xfrm>
            <a:off x="5429160" y="5643720"/>
            <a:ext cx="3428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  = 0  Reset</a:t>
            </a:r>
            <a:endParaRPr b="0" lang="en-US" sz="1800" spc="-1" strike="noStrike">
              <a:solidFill>
                <a:srgbClr val="000000"/>
              </a:solidFill>
              <a:latin typeface="Arial"/>
            </a:endParaRPr>
          </a:p>
        </p:txBody>
      </p:sp>
      <p:pic>
        <p:nvPicPr>
          <p:cNvPr id="95" name="Picture 1" descr=""/>
          <p:cNvPicPr/>
          <p:nvPr/>
        </p:nvPicPr>
        <p:blipFill>
          <a:blip r:embed="rId1"/>
          <a:stretch/>
        </p:blipFill>
        <p:spPr>
          <a:xfrm>
            <a:off x="571320" y="2428920"/>
            <a:ext cx="4218480" cy="2857320"/>
          </a:xfrm>
          <a:prstGeom prst="rect">
            <a:avLst/>
          </a:prstGeom>
          <a:ln w="9525">
            <a:noFill/>
          </a:ln>
        </p:spPr>
      </p:pic>
      <p:pic>
        <p:nvPicPr>
          <p:cNvPr id="96" name="Picture 2" descr=""/>
          <p:cNvPicPr/>
          <p:nvPr/>
        </p:nvPicPr>
        <p:blipFill>
          <a:blip r:embed="rId2"/>
          <a:stretch/>
        </p:blipFill>
        <p:spPr>
          <a:xfrm>
            <a:off x="5000760" y="2500200"/>
            <a:ext cx="3928680" cy="2660760"/>
          </a:xfrm>
          <a:prstGeom prst="rect">
            <a:avLst/>
          </a:prstGeom>
          <a:ln w="9525">
            <a:noFill/>
          </a:ln>
        </p:spPr>
      </p:pic>
    </p:spTree>
  </p:cSld>
  <mc:AlternateContent>
    <mc:Choice Requires="p14">
      <p:transition spd="slow" p14:dur="2000"/>
    </mc:Choice>
    <mc:Fallback>
      <p:transition spd="slow"/>
    </mc:Fallback>
  </mc:AlternateContent>
  <p:timing>
    <p:tnLst>
      <p:par>
        <p:cTn id="48" dur="indefinite" restart="never" nodeType="tmRoot">
          <p:childTnLst>
            <p:seq>
              <p:cTn id="49" dur="indefinite" nodeType="mainSeq">
                <p:childTnLst>
                  <p:par>
                    <p:cTn id="50" fill="hold">
                      <p:stCondLst>
                        <p:cond delay="indefinite"/>
                      </p:stCondLst>
                      <p:childTnLst>
                        <p:par>
                          <p:cTn id="51" fill="hold">
                            <p:stCondLst>
                              <p:cond delay="0"/>
                            </p:stCondLst>
                            <p:childTnLst>
                              <p:par>
                                <p:cTn id="52" nodeType="clickEffect" fill="hold" presetClass="entr" presetID="4" presetSubtype="16">
                                  <p:stCondLst>
                                    <p:cond delay="0"/>
                                  </p:stCondLst>
                                  <p:childTnLst>
                                    <p:set>
                                      <p:cBhvr>
                                        <p:cTn id="53" dur="1" fill="hold">
                                          <p:stCondLst>
                                            <p:cond delay="0"/>
                                          </p:stCondLst>
                                        </p:cTn>
                                        <p:tgtEl>
                                          <p:spTgt spid="95"/>
                                        </p:tgtEl>
                                        <p:attrNameLst>
                                          <p:attrName>style.visibility</p:attrName>
                                        </p:attrNameLst>
                                      </p:cBhvr>
                                      <p:to>
                                        <p:strVal val="visible"/>
                                      </p:to>
                                    </p:set>
                                    <p:animEffect filter="box(in)" transition="in">
                                      <p:cBhvr additive="repl">
                                        <p:cTn id="54" dur="500"/>
                                        <p:tgtEl>
                                          <p:spTgt spid="95"/>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4" presetSubtype="16">
                                  <p:stCondLst>
                                    <p:cond delay="0"/>
                                  </p:stCondLst>
                                  <p:childTnLst>
                                    <p:set>
                                      <p:cBhvr>
                                        <p:cTn id="58" dur="1" fill="hold">
                                          <p:stCondLst>
                                            <p:cond delay="0"/>
                                          </p:stCondLst>
                                        </p:cTn>
                                        <p:tgtEl>
                                          <p:spTgt spid="93"/>
                                        </p:tgtEl>
                                        <p:attrNameLst>
                                          <p:attrName>style.visibility</p:attrName>
                                        </p:attrNameLst>
                                      </p:cBhvr>
                                      <p:to>
                                        <p:strVal val="visible"/>
                                      </p:to>
                                    </p:set>
                                    <p:animEffect filter="box(in)" transition="in">
                                      <p:cBhvr additive="repl">
                                        <p:cTn id="59" dur="500"/>
                                        <p:tgtEl>
                                          <p:spTgt spid="93"/>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4" presetSubtype="16">
                                  <p:stCondLst>
                                    <p:cond delay="0"/>
                                  </p:stCondLst>
                                  <p:childTnLst>
                                    <p:set>
                                      <p:cBhvr>
                                        <p:cTn id="63" dur="1" fill="hold">
                                          <p:stCondLst>
                                            <p:cond delay="0"/>
                                          </p:stCondLst>
                                        </p:cTn>
                                        <p:tgtEl>
                                          <p:spTgt spid="92"/>
                                        </p:tgtEl>
                                        <p:attrNameLst>
                                          <p:attrName>style.visibility</p:attrName>
                                        </p:attrNameLst>
                                      </p:cBhvr>
                                      <p:to>
                                        <p:strVal val="visible"/>
                                      </p:to>
                                    </p:set>
                                    <p:animEffect filter="box(in)" transition="in">
                                      <p:cBhvr additive="repl">
                                        <p:cTn id="64" dur="500"/>
                                        <p:tgtEl>
                                          <p:spTgt spid="92"/>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4" presetSubtype="16">
                                  <p:stCondLst>
                                    <p:cond delay="0"/>
                                  </p:stCondLst>
                                  <p:childTnLst>
                                    <p:set>
                                      <p:cBhvr>
                                        <p:cTn id="68" dur="1" fill="hold">
                                          <p:stCondLst>
                                            <p:cond delay="0"/>
                                          </p:stCondLst>
                                        </p:cTn>
                                        <p:tgtEl>
                                          <p:spTgt spid="96"/>
                                        </p:tgtEl>
                                        <p:attrNameLst>
                                          <p:attrName>style.visibility</p:attrName>
                                        </p:attrNameLst>
                                      </p:cBhvr>
                                      <p:to>
                                        <p:strVal val="visible"/>
                                      </p:to>
                                    </p:set>
                                    <p:animEffect filter="box(in)" transition="in">
                                      <p:cBhvr additive="repl">
                                        <p:cTn id="69" dur="500"/>
                                        <p:tgtEl>
                                          <p:spTgt spid="96"/>
                                        </p:tgtEl>
                                      </p:cBhvr>
                                    </p:animEffec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4" presetSubtype="16">
                                  <p:stCondLst>
                                    <p:cond delay="0"/>
                                  </p:stCondLst>
                                  <p:childTnLst>
                                    <p:set>
                                      <p:cBhvr>
                                        <p:cTn id="73" dur="1" fill="hold">
                                          <p:stCondLst>
                                            <p:cond delay="0"/>
                                          </p:stCondLst>
                                        </p:cTn>
                                        <p:tgtEl>
                                          <p:spTgt spid="94"/>
                                        </p:tgtEl>
                                        <p:attrNameLst>
                                          <p:attrName>style.visibility</p:attrName>
                                        </p:attrNameLst>
                                      </p:cBhvr>
                                      <p:to>
                                        <p:strVal val="visible"/>
                                      </p:to>
                                    </p:set>
                                    <p:animEffect filter="box(in)" transition="in">
                                      <p:cBhvr additive="repl">
                                        <p:cTn id="74"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000080" y="274680"/>
            <a:ext cx="7857720" cy="653760"/>
          </a:xfrm>
          <a:prstGeom prst="rect">
            <a:avLst/>
          </a:prstGeom>
          <a:noFill/>
          <a:ln w="0">
            <a:noFill/>
          </a:ln>
        </p:spPr>
        <p:txBody>
          <a:bodyPr anchor="ctr">
            <a:normAutofit fontScale="83000"/>
          </a:bodyPr>
          <a:p>
            <a:pPr indent="0">
              <a:lnSpc>
                <a:spcPct val="100000"/>
              </a:lnSpc>
              <a:buNone/>
            </a:pPr>
            <a:r>
              <a:rPr b="1" lang="en-US" sz="4400" spc="-1" strike="noStrike">
                <a:solidFill>
                  <a:srgbClr val="000000"/>
                </a:solidFill>
                <a:latin typeface="Calibri"/>
              </a:rPr>
              <a:t>Clocked SR Flipflop Working Cont..</a:t>
            </a:r>
            <a:endParaRPr b="0" lang="en-US" sz="4400" spc="-1" strike="noStrike">
              <a:solidFill>
                <a:srgbClr val="000000"/>
              </a:solidFill>
              <a:latin typeface="Calibri"/>
            </a:endParaRPr>
          </a:p>
        </p:txBody>
      </p:sp>
      <p:sp>
        <p:nvSpPr>
          <p:cNvPr id="98" name="Rectangle 4"/>
          <p:cNvSpPr/>
          <p:nvPr/>
        </p:nvSpPr>
        <p:spPr>
          <a:xfrm>
            <a:off x="389520" y="1357200"/>
            <a:ext cx="3812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Case 3:  When S=1; R=0, clk=1, Q</a:t>
            </a:r>
            <a:r>
              <a:rPr b="0" lang="en-US" sz="1600" spc="-1" strike="noStrike">
                <a:solidFill>
                  <a:srgbClr val="000000"/>
                </a:solidFill>
                <a:latin typeface="Calibri"/>
              </a:rPr>
              <a:t>n</a:t>
            </a:r>
            <a:r>
              <a:rPr b="0" lang="en-US" sz="1800" spc="-1" strike="noStrike">
                <a:solidFill>
                  <a:srgbClr val="000000"/>
                </a:solidFill>
                <a:latin typeface="Calibri"/>
              </a:rPr>
              <a:t>=0, </a:t>
            </a:r>
            <a:endParaRPr b="0" lang="en-US" sz="1800" spc="-1" strike="noStrike">
              <a:solidFill>
                <a:srgbClr val="000000"/>
              </a:solidFill>
              <a:latin typeface="Arial"/>
            </a:endParaRPr>
          </a:p>
        </p:txBody>
      </p:sp>
      <p:sp>
        <p:nvSpPr>
          <p:cNvPr id="99" name="Rectangle 5"/>
          <p:cNvSpPr/>
          <p:nvPr/>
        </p:nvSpPr>
        <p:spPr>
          <a:xfrm>
            <a:off x="5214960" y="1357200"/>
            <a:ext cx="37144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Case 3:  When S=1; R=0, clk=1, Q</a:t>
            </a:r>
            <a:r>
              <a:rPr b="0" lang="en-US" sz="1600" spc="-1" strike="noStrike">
                <a:solidFill>
                  <a:srgbClr val="000000"/>
                </a:solidFill>
                <a:latin typeface="Calibri"/>
              </a:rPr>
              <a:t>n=</a:t>
            </a:r>
            <a:r>
              <a:rPr b="0" lang="en-US" sz="1800" spc="-1" strike="noStrike">
                <a:solidFill>
                  <a:srgbClr val="000000"/>
                </a:solidFill>
                <a:latin typeface="Calibri"/>
              </a:rPr>
              <a:t>1 </a:t>
            </a:r>
            <a:endParaRPr b="0" lang="en-US" sz="1800" spc="-1" strike="noStrike">
              <a:solidFill>
                <a:srgbClr val="000000"/>
              </a:solidFill>
              <a:latin typeface="Arial"/>
            </a:endParaRPr>
          </a:p>
        </p:txBody>
      </p:sp>
      <p:sp>
        <p:nvSpPr>
          <p:cNvPr id="100" name="Rectangle 22"/>
          <p:cNvSpPr/>
          <p:nvPr/>
        </p:nvSpPr>
        <p:spPr>
          <a:xfrm>
            <a:off x="857160" y="5715000"/>
            <a:ext cx="3205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 1  Set</a:t>
            </a:r>
            <a:endParaRPr b="0" lang="en-US" sz="1800" spc="-1" strike="noStrike">
              <a:solidFill>
                <a:srgbClr val="000000"/>
              </a:solidFill>
              <a:latin typeface="Arial"/>
            </a:endParaRPr>
          </a:p>
        </p:txBody>
      </p:sp>
      <p:sp>
        <p:nvSpPr>
          <p:cNvPr id="101" name="Rectangle 30"/>
          <p:cNvSpPr/>
          <p:nvPr/>
        </p:nvSpPr>
        <p:spPr>
          <a:xfrm>
            <a:off x="5500800" y="5786280"/>
            <a:ext cx="3428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  = 1  Set</a:t>
            </a:r>
            <a:endParaRPr b="0" lang="en-US" sz="1800" spc="-1" strike="noStrike">
              <a:solidFill>
                <a:srgbClr val="000000"/>
              </a:solidFill>
              <a:latin typeface="Arial"/>
            </a:endParaRPr>
          </a:p>
        </p:txBody>
      </p:sp>
      <p:pic>
        <p:nvPicPr>
          <p:cNvPr id="102" name="Picture 2" descr=""/>
          <p:cNvPicPr/>
          <p:nvPr/>
        </p:nvPicPr>
        <p:blipFill>
          <a:blip r:embed="rId1"/>
          <a:stretch/>
        </p:blipFill>
        <p:spPr>
          <a:xfrm>
            <a:off x="4786200" y="2357280"/>
            <a:ext cx="3910320" cy="2669040"/>
          </a:xfrm>
          <a:prstGeom prst="rect">
            <a:avLst/>
          </a:prstGeom>
          <a:ln w="9525">
            <a:noFill/>
          </a:ln>
        </p:spPr>
      </p:pic>
      <p:pic>
        <p:nvPicPr>
          <p:cNvPr id="103" name="Picture 1" descr=""/>
          <p:cNvPicPr/>
          <p:nvPr/>
        </p:nvPicPr>
        <p:blipFill>
          <a:blip r:embed="rId2"/>
          <a:stretch/>
        </p:blipFill>
        <p:spPr>
          <a:xfrm>
            <a:off x="357120" y="2071800"/>
            <a:ext cx="4352400" cy="2847600"/>
          </a:xfrm>
          <a:prstGeom prst="rect">
            <a:avLst/>
          </a:prstGeom>
          <a:ln w="9525">
            <a:noFill/>
          </a:ln>
        </p:spPr>
      </p:pic>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4" presetSubtype="16">
                                  <p:stCondLst>
                                    <p:cond delay="0"/>
                                  </p:stCondLst>
                                  <p:childTnLst>
                                    <p:set>
                                      <p:cBhvr>
                                        <p:cTn id="80" dur="1" fill="hold">
                                          <p:stCondLst>
                                            <p:cond delay="0"/>
                                          </p:stCondLst>
                                        </p:cTn>
                                        <p:tgtEl>
                                          <p:spTgt spid="100"/>
                                        </p:tgtEl>
                                        <p:attrNameLst>
                                          <p:attrName>style.visibility</p:attrName>
                                        </p:attrNameLst>
                                      </p:cBhvr>
                                      <p:to>
                                        <p:strVal val="visible"/>
                                      </p:to>
                                    </p:set>
                                    <p:animEffect filter="box(in)" transition="in">
                                      <p:cBhvr additive="repl">
                                        <p:cTn id="81" dur="500"/>
                                        <p:tgtEl>
                                          <p:spTgt spid="100"/>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4" presetSubtype="16">
                                  <p:stCondLst>
                                    <p:cond delay="0"/>
                                  </p:stCondLst>
                                  <p:childTnLst>
                                    <p:set>
                                      <p:cBhvr>
                                        <p:cTn id="85" dur="1" fill="hold">
                                          <p:stCondLst>
                                            <p:cond delay="0"/>
                                          </p:stCondLst>
                                        </p:cTn>
                                        <p:tgtEl>
                                          <p:spTgt spid="99"/>
                                        </p:tgtEl>
                                        <p:attrNameLst>
                                          <p:attrName>style.visibility</p:attrName>
                                        </p:attrNameLst>
                                      </p:cBhvr>
                                      <p:to>
                                        <p:strVal val="visible"/>
                                      </p:to>
                                    </p:set>
                                    <p:animEffect filter="box(in)" transition="in">
                                      <p:cBhvr additive="repl">
                                        <p:cTn id="86" dur="500"/>
                                        <p:tgtEl>
                                          <p:spTgt spid="99"/>
                                        </p:tgtEl>
                                      </p:cBhvr>
                                    </p:animEffec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4" presetSubtype="16">
                                  <p:stCondLst>
                                    <p:cond delay="0"/>
                                  </p:stCondLst>
                                  <p:childTnLst>
                                    <p:set>
                                      <p:cBhvr>
                                        <p:cTn id="90" dur="1" fill="hold">
                                          <p:stCondLst>
                                            <p:cond delay="0"/>
                                          </p:stCondLst>
                                        </p:cTn>
                                        <p:tgtEl>
                                          <p:spTgt spid="102"/>
                                        </p:tgtEl>
                                        <p:attrNameLst>
                                          <p:attrName>style.visibility</p:attrName>
                                        </p:attrNameLst>
                                      </p:cBhvr>
                                      <p:to>
                                        <p:strVal val="visible"/>
                                      </p:to>
                                    </p:set>
                                    <p:animEffect filter="box(in)" transition="in">
                                      <p:cBhvr additive="repl">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4" presetSubtype="16">
                                  <p:stCondLst>
                                    <p:cond delay="0"/>
                                  </p:stCondLst>
                                  <p:childTnLst>
                                    <p:set>
                                      <p:cBhvr>
                                        <p:cTn id="95" dur="1" fill="hold">
                                          <p:stCondLst>
                                            <p:cond delay="0"/>
                                          </p:stCondLst>
                                        </p:cTn>
                                        <p:tgtEl>
                                          <p:spTgt spid="101"/>
                                        </p:tgtEl>
                                        <p:attrNameLst>
                                          <p:attrName>style.visibility</p:attrName>
                                        </p:attrNameLst>
                                      </p:cBhvr>
                                      <p:to>
                                        <p:strVal val="visible"/>
                                      </p:to>
                                    </p:set>
                                    <p:animEffect filter="box(in)" transition="in">
                                      <p:cBhvr additive="repl">
                                        <p:cTn id="96" dur="5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928800" y="274680"/>
            <a:ext cx="7929360" cy="939600"/>
          </a:xfrm>
          <a:prstGeom prst="rect">
            <a:avLst/>
          </a:prstGeom>
          <a:noFill/>
          <a:ln w="0">
            <a:noFill/>
          </a:ln>
        </p:spPr>
        <p:txBody>
          <a:bodyPr anchor="ctr">
            <a:normAutofit fontScale="79000"/>
          </a:bodyPr>
          <a:p>
            <a:pPr indent="0">
              <a:lnSpc>
                <a:spcPct val="100000"/>
              </a:lnSpc>
              <a:buNone/>
            </a:pPr>
            <a:r>
              <a:rPr b="1" lang="en-US" sz="4400" spc="-1" strike="noStrike">
                <a:solidFill>
                  <a:srgbClr val="000000"/>
                </a:solidFill>
                <a:latin typeface="Calibri"/>
              </a:rPr>
              <a:t>Clocked SR Flipflop Working Cont..</a:t>
            </a:r>
            <a:endParaRPr b="0" lang="en-US" sz="4400" spc="-1" strike="noStrike">
              <a:solidFill>
                <a:srgbClr val="000000"/>
              </a:solidFill>
              <a:latin typeface="Calibri"/>
            </a:endParaRPr>
          </a:p>
        </p:txBody>
      </p:sp>
      <p:sp>
        <p:nvSpPr>
          <p:cNvPr id="105" name="Rectangle 4"/>
          <p:cNvSpPr/>
          <p:nvPr/>
        </p:nvSpPr>
        <p:spPr>
          <a:xfrm>
            <a:off x="389520" y="1357200"/>
            <a:ext cx="3812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Case 4:  When S=1; R=1, clk=1, Q</a:t>
            </a:r>
            <a:r>
              <a:rPr b="0" lang="en-US" sz="1600" spc="-1" strike="noStrike">
                <a:solidFill>
                  <a:srgbClr val="000000"/>
                </a:solidFill>
                <a:latin typeface="Calibri"/>
              </a:rPr>
              <a:t>n</a:t>
            </a:r>
            <a:r>
              <a:rPr b="0" lang="en-US" sz="1800" spc="-1" strike="noStrike">
                <a:solidFill>
                  <a:srgbClr val="000000"/>
                </a:solidFill>
                <a:latin typeface="Calibri"/>
              </a:rPr>
              <a:t>=0, </a:t>
            </a:r>
            <a:endParaRPr b="0" lang="en-US" sz="1800" spc="-1" strike="noStrike">
              <a:solidFill>
                <a:srgbClr val="000000"/>
              </a:solidFill>
              <a:latin typeface="Arial"/>
            </a:endParaRPr>
          </a:p>
        </p:txBody>
      </p:sp>
      <p:sp>
        <p:nvSpPr>
          <p:cNvPr id="106" name="Rectangle 5"/>
          <p:cNvSpPr/>
          <p:nvPr/>
        </p:nvSpPr>
        <p:spPr>
          <a:xfrm>
            <a:off x="5214960" y="1357200"/>
            <a:ext cx="37144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Case 4:  When S=1; R=1, clk=1, Q</a:t>
            </a:r>
            <a:r>
              <a:rPr b="0" lang="en-US" sz="1600" spc="-1" strike="noStrike">
                <a:solidFill>
                  <a:srgbClr val="000000"/>
                </a:solidFill>
                <a:latin typeface="Calibri"/>
              </a:rPr>
              <a:t>n=</a:t>
            </a:r>
            <a:r>
              <a:rPr b="0" lang="en-US" sz="1800" spc="-1" strike="noStrike">
                <a:solidFill>
                  <a:srgbClr val="000000"/>
                </a:solidFill>
                <a:latin typeface="Calibri"/>
              </a:rPr>
              <a:t>1 </a:t>
            </a:r>
            <a:endParaRPr b="0" lang="en-US" sz="1800" spc="-1" strike="noStrike">
              <a:solidFill>
                <a:srgbClr val="000000"/>
              </a:solidFill>
              <a:latin typeface="Arial"/>
            </a:endParaRPr>
          </a:p>
        </p:txBody>
      </p:sp>
      <p:sp>
        <p:nvSpPr>
          <p:cNvPr id="107" name="Rectangle 22"/>
          <p:cNvSpPr/>
          <p:nvPr/>
        </p:nvSpPr>
        <p:spPr>
          <a:xfrm>
            <a:off x="857160" y="5357880"/>
            <a:ext cx="32058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 1   &amp; Q’</a:t>
            </a:r>
            <a:r>
              <a:rPr b="0" lang="en-US" sz="1200" spc="-1" strike="noStrike">
                <a:solidFill>
                  <a:srgbClr val="000000"/>
                </a:solidFill>
                <a:latin typeface="Calibri"/>
              </a:rPr>
              <a:t>n+1  </a:t>
            </a:r>
            <a:r>
              <a:rPr b="0" lang="en-US" sz="1600" spc="-1" strike="noStrike">
                <a:solidFill>
                  <a:srgbClr val="000000"/>
                </a:solidFill>
                <a:latin typeface="Calibri"/>
              </a:rPr>
              <a:t>is also one which is an indeterminate state</a:t>
            </a:r>
            <a:r>
              <a:rPr b="0" lang="en-US" sz="1800" spc="-1" strike="noStrike">
                <a:solidFill>
                  <a:srgbClr val="000000"/>
                </a:solidFill>
                <a:latin typeface="Calibri"/>
              </a:rPr>
              <a:t> </a:t>
            </a:r>
            <a:endParaRPr b="0" lang="en-US" sz="1800" spc="-1" strike="noStrike">
              <a:solidFill>
                <a:srgbClr val="000000"/>
              </a:solidFill>
              <a:latin typeface="Arial"/>
            </a:endParaRPr>
          </a:p>
        </p:txBody>
      </p:sp>
      <p:sp>
        <p:nvSpPr>
          <p:cNvPr id="108" name="Rectangle 33"/>
          <p:cNvSpPr/>
          <p:nvPr/>
        </p:nvSpPr>
        <p:spPr>
          <a:xfrm>
            <a:off x="5500800" y="5429160"/>
            <a:ext cx="32058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Q</a:t>
            </a:r>
            <a:r>
              <a:rPr b="0" lang="en-US" sz="1200" spc="-1" strike="noStrike">
                <a:solidFill>
                  <a:srgbClr val="000000"/>
                </a:solidFill>
                <a:latin typeface="Calibri"/>
              </a:rPr>
              <a:t>n+1</a:t>
            </a:r>
            <a:r>
              <a:rPr b="0" lang="en-US" sz="1800" spc="-1" strike="noStrike">
                <a:solidFill>
                  <a:srgbClr val="000000"/>
                </a:solidFill>
                <a:latin typeface="Calibri"/>
              </a:rPr>
              <a:t>= 1   &amp; Q’</a:t>
            </a:r>
            <a:r>
              <a:rPr b="0" lang="en-US" sz="1200" spc="-1" strike="noStrike">
                <a:solidFill>
                  <a:srgbClr val="000000"/>
                </a:solidFill>
                <a:latin typeface="Calibri"/>
              </a:rPr>
              <a:t>n+1  </a:t>
            </a:r>
            <a:r>
              <a:rPr b="0" lang="en-US" sz="1600" spc="-1" strike="noStrike">
                <a:solidFill>
                  <a:srgbClr val="000000"/>
                </a:solidFill>
                <a:latin typeface="Calibri"/>
              </a:rPr>
              <a:t>is also one which is an indeterminate state</a:t>
            </a:r>
            <a:r>
              <a:rPr b="0" lang="en-US" sz="1800" spc="-1" strike="noStrike">
                <a:solidFill>
                  <a:srgbClr val="000000"/>
                </a:solidFill>
                <a:latin typeface="Calibri"/>
              </a:rPr>
              <a:t> </a:t>
            </a:r>
            <a:endParaRPr b="0" lang="en-US" sz="1800" spc="-1" strike="noStrike">
              <a:solidFill>
                <a:srgbClr val="000000"/>
              </a:solidFill>
              <a:latin typeface="Arial"/>
            </a:endParaRPr>
          </a:p>
        </p:txBody>
      </p:sp>
      <p:pic>
        <p:nvPicPr>
          <p:cNvPr id="109" name="Picture 1" descr=""/>
          <p:cNvPicPr/>
          <p:nvPr/>
        </p:nvPicPr>
        <p:blipFill>
          <a:blip r:embed="rId1"/>
          <a:stretch/>
        </p:blipFill>
        <p:spPr>
          <a:xfrm>
            <a:off x="285840" y="2000160"/>
            <a:ext cx="4444560" cy="2999880"/>
          </a:xfrm>
          <a:prstGeom prst="rect">
            <a:avLst/>
          </a:prstGeom>
          <a:ln w="9525">
            <a:noFill/>
          </a:ln>
        </p:spPr>
      </p:pic>
      <p:pic>
        <p:nvPicPr>
          <p:cNvPr id="110" name="Picture 2" descr=""/>
          <p:cNvPicPr/>
          <p:nvPr/>
        </p:nvPicPr>
        <p:blipFill>
          <a:blip r:embed="rId2"/>
          <a:stretch/>
        </p:blipFill>
        <p:spPr>
          <a:xfrm>
            <a:off x="4929120" y="2000160"/>
            <a:ext cx="3893400" cy="2928600"/>
          </a:xfrm>
          <a:prstGeom prst="rect">
            <a:avLst/>
          </a:prstGeom>
          <a:ln w="9525">
            <a:noFill/>
          </a:ln>
        </p:spPr>
      </p:pic>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4" presetSubtype="16">
                                  <p:stCondLst>
                                    <p:cond delay="0"/>
                                  </p:stCondLst>
                                  <p:childTnLst>
                                    <p:set>
                                      <p:cBhvr>
                                        <p:cTn id="102" dur="1" fill="hold">
                                          <p:stCondLst>
                                            <p:cond delay="0"/>
                                          </p:stCondLst>
                                        </p:cTn>
                                        <p:tgtEl>
                                          <p:spTgt spid="109"/>
                                        </p:tgtEl>
                                        <p:attrNameLst>
                                          <p:attrName>style.visibility</p:attrName>
                                        </p:attrNameLst>
                                      </p:cBhvr>
                                      <p:to>
                                        <p:strVal val="visible"/>
                                      </p:to>
                                    </p:set>
                                    <p:animEffect filter="box(in)" transition="in">
                                      <p:cBhvr additive="repl">
                                        <p:cTn id="103" dur="500"/>
                                        <p:tgtEl>
                                          <p:spTgt spid="109"/>
                                        </p:tgtEl>
                                      </p:cBhvr>
                                    </p:animEffec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4" presetSubtype="16">
                                  <p:stCondLst>
                                    <p:cond delay="0"/>
                                  </p:stCondLst>
                                  <p:childTnLst>
                                    <p:set>
                                      <p:cBhvr>
                                        <p:cTn id="107" dur="1" fill="hold">
                                          <p:stCondLst>
                                            <p:cond delay="0"/>
                                          </p:stCondLst>
                                        </p:cTn>
                                        <p:tgtEl>
                                          <p:spTgt spid="107"/>
                                        </p:tgtEl>
                                        <p:attrNameLst>
                                          <p:attrName>style.visibility</p:attrName>
                                        </p:attrNameLst>
                                      </p:cBhvr>
                                      <p:to>
                                        <p:strVal val="visible"/>
                                      </p:to>
                                    </p:set>
                                    <p:animEffect filter="box(in)" transition="in">
                                      <p:cBhvr additive="repl">
                                        <p:cTn id="108" dur="500"/>
                                        <p:tgtEl>
                                          <p:spTgt spid="107"/>
                                        </p:tgtEl>
                                      </p:cBhvr>
                                    </p:animEffec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4" presetSubtype="16">
                                  <p:stCondLst>
                                    <p:cond delay="0"/>
                                  </p:stCondLst>
                                  <p:childTnLst>
                                    <p:set>
                                      <p:cBhvr>
                                        <p:cTn id="112" dur="1" fill="hold">
                                          <p:stCondLst>
                                            <p:cond delay="0"/>
                                          </p:stCondLst>
                                        </p:cTn>
                                        <p:tgtEl>
                                          <p:spTgt spid="110"/>
                                        </p:tgtEl>
                                        <p:attrNameLst>
                                          <p:attrName>style.visibility</p:attrName>
                                        </p:attrNameLst>
                                      </p:cBhvr>
                                      <p:to>
                                        <p:strVal val="visible"/>
                                      </p:to>
                                    </p:set>
                                    <p:animEffect filter="box(in)" transition="in">
                                      <p:cBhvr additive="repl">
                                        <p:cTn id="113" dur="500"/>
                                        <p:tgtEl>
                                          <p:spTgt spid="110"/>
                                        </p:tgtEl>
                                      </p:cBhvr>
                                    </p:animEffec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4" presetSubtype="16">
                                  <p:stCondLst>
                                    <p:cond delay="0"/>
                                  </p:stCondLst>
                                  <p:childTnLst>
                                    <p:set>
                                      <p:cBhvr>
                                        <p:cTn id="117" dur="1" fill="hold">
                                          <p:stCondLst>
                                            <p:cond delay="0"/>
                                          </p:stCondLst>
                                        </p:cTn>
                                        <p:tgtEl>
                                          <p:spTgt spid="108"/>
                                        </p:tgtEl>
                                        <p:attrNameLst>
                                          <p:attrName>style.visibility</p:attrName>
                                        </p:attrNameLst>
                                      </p:cBhvr>
                                      <p:to>
                                        <p:strVal val="visible"/>
                                      </p:to>
                                    </p:set>
                                    <p:animEffect filter="box(in)" transition="in">
                                      <p:cBhvr additive="repl">
                                        <p:cTn id="118" dur="5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a:noFill/>
          <a:ln w="0">
            <a:noFill/>
          </a:ln>
        </p:spPr>
        <p:txBody>
          <a:bodyPr anchor="ctr">
            <a:normAutofit fontScale="88000"/>
          </a:bodyPr>
          <a:p>
            <a:pPr indent="0" algn="ctr">
              <a:lnSpc>
                <a:spcPct val="100000"/>
              </a:lnSpc>
              <a:buNone/>
            </a:pPr>
            <a:r>
              <a:rPr b="1" lang="en-US" sz="4400" spc="-1" strike="noStrike">
                <a:solidFill>
                  <a:srgbClr val="000000"/>
                </a:solidFill>
                <a:latin typeface="Calibri"/>
              </a:rPr>
              <a:t>Clocked SR Flipflop Working Contd..</a:t>
            </a:r>
            <a:endParaRPr b="0" lang="en-US" sz="4400" spc="-1" strike="noStrike">
              <a:solidFill>
                <a:srgbClr val="000000"/>
              </a:solidFill>
              <a:latin typeface="Calibri"/>
            </a:endParaRPr>
          </a:p>
        </p:txBody>
      </p:sp>
      <p:sp>
        <p:nvSpPr>
          <p:cNvPr id="112" name="PlaceHolder 2"/>
          <p:cNvSpPr>
            <a:spLocks noGrp="1"/>
          </p:cNvSpPr>
          <p:nvPr>
            <p:ph/>
          </p:nvPr>
        </p:nvSpPr>
        <p:spPr>
          <a:xfrm>
            <a:off x="0" y="1600200"/>
            <a:ext cx="8686440" cy="4525560"/>
          </a:xfrm>
          <a:prstGeom prst="rect">
            <a:avLst/>
          </a:prstGeom>
          <a:noFill/>
          <a:ln w="0">
            <a:noFill/>
          </a:ln>
        </p:spPr>
        <p:txBody>
          <a:bodyPr anchor="t">
            <a:normAutofit/>
          </a:bodyPr>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Case 1</a:t>
            </a:r>
            <a:r>
              <a:rPr b="0" lang="en-US" sz="3200" spc="-1" strike="noStrike">
                <a:solidFill>
                  <a:srgbClr val="000000"/>
                </a:solidFill>
                <a:latin typeface="Calibri"/>
              </a:rPr>
              <a:t>: If S=R=0 and the clock pulse is applied,                 </a:t>
            </a:r>
            <a:r>
              <a:rPr b="0" lang="en-US" sz="3200" spc="-1" strike="noStrike">
                <a:solidFill>
                  <a:srgbClr val="000000"/>
                </a:solidFill>
                <a:latin typeface="Calibri"/>
              </a:rPr>
              <a:t>	</a:t>
            </a:r>
            <a:r>
              <a:rPr b="0" lang="en-US" sz="3200" spc="-1" strike="noStrike">
                <a:solidFill>
                  <a:srgbClr val="000000"/>
                </a:solidFill>
                <a:latin typeface="Calibri"/>
              </a:rPr>
              <a:t>the output do not change, Q</a:t>
            </a:r>
            <a:r>
              <a:rPr b="0" lang="en-US" sz="3200" spc="-1" strike="noStrike" baseline="-25000">
                <a:solidFill>
                  <a:srgbClr val="000000"/>
                </a:solidFill>
                <a:latin typeface="Calibri"/>
              </a:rPr>
              <a:t>n+1 = </a:t>
            </a:r>
            <a:r>
              <a:rPr b="0" lang="en-US" sz="3200" spc="-1" strike="noStrike">
                <a:solidFill>
                  <a:srgbClr val="000000"/>
                </a:solidFill>
                <a:latin typeface="Calibri"/>
              </a:rPr>
              <a:t>Q</a:t>
            </a:r>
            <a:r>
              <a:rPr b="0" lang="en-US" sz="3200" spc="-1" strike="noStrike" baseline="-25000">
                <a:solidFill>
                  <a:srgbClr val="000000"/>
                </a:solidFill>
                <a:latin typeface="Calibri"/>
              </a:rPr>
              <a:t>n</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Case 2: </a:t>
            </a:r>
            <a:r>
              <a:rPr b="0" lang="en-US" sz="3200" spc="-1" strike="noStrike">
                <a:solidFill>
                  <a:srgbClr val="000000"/>
                </a:solidFill>
                <a:latin typeface="Calibri"/>
              </a:rPr>
              <a:t>If S= 0, R=1 and the clock pulse is applied, </a:t>
            </a:r>
            <a:r>
              <a:rPr b="0" lang="en-US" sz="3200" spc="-1" strike="noStrike">
                <a:solidFill>
                  <a:srgbClr val="000000"/>
                </a:solidFill>
                <a:latin typeface="Calibri"/>
              </a:rPr>
              <a:t>	</a:t>
            </a:r>
            <a:r>
              <a:rPr b="0" lang="en-US" sz="3200" spc="-1" strike="noStrike">
                <a:solidFill>
                  <a:srgbClr val="000000"/>
                </a:solidFill>
                <a:latin typeface="Calibri"/>
              </a:rPr>
              <a:t>Q</a:t>
            </a:r>
            <a:r>
              <a:rPr b="0" lang="en-US" sz="3200" spc="-1" strike="noStrike" baseline="-25000">
                <a:solidFill>
                  <a:srgbClr val="000000"/>
                </a:solidFill>
                <a:latin typeface="Calibri"/>
              </a:rPr>
              <a:t>n+1</a:t>
            </a:r>
            <a:r>
              <a:rPr b="0" lang="en-US" sz="3200" spc="-1" strike="noStrike">
                <a:solidFill>
                  <a:srgbClr val="000000"/>
                </a:solidFill>
                <a:latin typeface="Calibri"/>
              </a:rPr>
              <a:t>= 0</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Case 3: </a:t>
            </a:r>
            <a:r>
              <a:rPr b="0" lang="en-US" sz="3200" spc="-1" strike="noStrike">
                <a:solidFill>
                  <a:srgbClr val="000000"/>
                </a:solidFill>
                <a:latin typeface="Calibri"/>
              </a:rPr>
              <a:t>If S= 1, R=0 and the clock pulse is applied, </a:t>
            </a:r>
            <a:r>
              <a:rPr b="0" lang="en-US" sz="3200" spc="-1" strike="noStrike">
                <a:solidFill>
                  <a:srgbClr val="000000"/>
                </a:solidFill>
                <a:latin typeface="Calibri"/>
              </a:rPr>
              <a:t>	</a:t>
            </a:r>
            <a:r>
              <a:rPr b="0" lang="en-US" sz="3200" spc="-1" strike="noStrike">
                <a:solidFill>
                  <a:srgbClr val="000000"/>
                </a:solidFill>
                <a:latin typeface="Calibri"/>
              </a:rPr>
              <a:t>Q</a:t>
            </a:r>
            <a:r>
              <a:rPr b="0" lang="en-US" sz="3200" spc="-1" strike="noStrike" baseline="-25000">
                <a:solidFill>
                  <a:srgbClr val="000000"/>
                </a:solidFill>
                <a:latin typeface="Calibri"/>
              </a:rPr>
              <a:t>n+1</a:t>
            </a:r>
            <a:r>
              <a:rPr b="0" lang="en-US" sz="3200" spc="-1" strike="noStrike">
                <a:solidFill>
                  <a:srgbClr val="000000"/>
                </a:solidFill>
                <a:latin typeface="Calibri"/>
              </a:rPr>
              <a:t>= 1</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Case4: </a:t>
            </a:r>
            <a:r>
              <a:rPr b="0" lang="en-US" sz="3200" spc="-1" strike="noStrike">
                <a:solidFill>
                  <a:srgbClr val="000000"/>
                </a:solidFill>
                <a:latin typeface="Calibri"/>
              </a:rPr>
              <a:t>If S= 1, R=1 and the clock pulse is applied,  </a:t>
            </a:r>
            <a:r>
              <a:rPr b="0" lang="en-US" sz="3200" spc="-1" strike="noStrike">
                <a:solidFill>
                  <a:srgbClr val="000000"/>
                </a:solidFill>
                <a:latin typeface="Calibri"/>
              </a:rPr>
              <a:t>	</a:t>
            </a:r>
            <a:r>
              <a:rPr b="0" lang="en-US" sz="3200" spc="-1" strike="noStrike">
                <a:solidFill>
                  <a:srgbClr val="000000"/>
                </a:solidFill>
                <a:latin typeface="Calibri"/>
              </a:rPr>
              <a:t>the state of the flipflop is undefined.</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928800" y="274680"/>
            <a:ext cx="7757640" cy="582120"/>
          </a:xfrm>
          <a:prstGeom prst="rect">
            <a:avLst/>
          </a:prstGeom>
          <a:noFill/>
          <a:ln w="0">
            <a:noFill/>
          </a:ln>
        </p:spPr>
        <p:txBody>
          <a:bodyPr anchor="ctr">
            <a:normAutofit fontScale="73000"/>
          </a:bodyPr>
          <a:p>
            <a:pPr indent="0" algn="ctr">
              <a:lnSpc>
                <a:spcPct val="100000"/>
              </a:lnSpc>
              <a:buNone/>
            </a:pPr>
            <a:r>
              <a:rPr b="1" lang="en-US" sz="4400" spc="-1" strike="noStrike">
                <a:solidFill>
                  <a:srgbClr val="000000"/>
                </a:solidFill>
                <a:latin typeface="Calibri"/>
              </a:rPr>
              <a:t>Clocked SR Flipflop Working Contd..</a:t>
            </a:r>
            <a:endParaRPr b="0" lang="en-US" sz="4400" spc="-1" strike="noStrike">
              <a:solidFill>
                <a:srgbClr val="000000"/>
              </a:solidFill>
              <a:latin typeface="Calibri"/>
            </a:endParaRPr>
          </a:p>
        </p:txBody>
      </p:sp>
      <p:graphicFrame>
        <p:nvGraphicFramePr>
          <p:cNvPr id="114" name="Object 10"/>
          <p:cNvGraphicFramePr/>
          <p:nvPr/>
        </p:nvGraphicFramePr>
        <p:xfrm>
          <a:off x="0" y="0"/>
          <a:ext cx="199800" cy="218880"/>
        </p:xfrm>
        <a:graphic>
          <a:graphicData uri="http://schemas.openxmlformats.org/presentationml/2006/ole">
            <p:oleObj progId="PBrush" r:id="rId1" spid="">
              <p:embed/>
              <p:pic>
                <p:nvPicPr>
                  <p:cNvPr id="115" name="Object 10" descr=""/>
                  <p:cNvPicPr/>
                  <p:nvPr/>
                </p:nvPicPr>
                <p:blipFill>
                  <a:blip r:embed="rId2"/>
                  <a:stretch/>
                </p:blipFill>
                <p:spPr>
                  <a:xfrm>
                    <a:off x="0" y="0"/>
                    <a:ext cx="199800" cy="218880"/>
                  </a:xfrm>
                  <a:prstGeom prst="rect">
                    <a:avLst/>
                  </a:prstGeom>
                  <a:ln w="0">
                    <a:noFill/>
                  </a:ln>
                </p:spPr>
              </p:pic>
            </p:oleObj>
          </a:graphicData>
        </a:graphic>
      </p:graphicFrame>
      <p:graphicFrame>
        <p:nvGraphicFramePr>
          <p:cNvPr id="116" name="Object 9"/>
          <p:cNvGraphicFramePr/>
          <p:nvPr/>
        </p:nvGraphicFramePr>
        <p:xfrm>
          <a:off x="0" y="0"/>
          <a:ext cx="199800" cy="218880"/>
        </p:xfrm>
        <a:graphic>
          <a:graphicData uri="http://schemas.openxmlformats.org/presentationml/2006/ole">
            <p:oleObj progId="PBrush" r:id="rId3" spid="">
              <p:embed/>
              <p:pic>
                <p:nvPicPr>
                  <p:cNvPr id="117" name="Object 9" descr=""/>
                  <p:cNvPicPr/>
                  <p:nvPr/>
                </p:nvPicPr>
                <p:blipFill>
                  <a:blip r:embed="rId4"/>
                  <a:stretch/>
                </p:blipFill>
                <p:spPr>
                  <a:xfrm>
                    <a:off x="0" y="0"/>
                    <a:ext cx="199800" cy="218880"/>
                  </a:xfrm>
                  <a:prstGeom prst="rect">
                    <a:avLst/>
                  </a:prstGeom>
                  <a:ln w="0">
                    <a:noFill/>
                  </a:ln>
                </p:spPr>
              </p:pic>
            </p:oleObj>
          </a:graphicData>
        </a:graphic>
      </p:graphicFrame>
      <p:graphicFrame>
        <p:nvGraphicFramePr>
          <p:cNvPr id="118" name="Object 8"/>
          <p:cNvGraphicFramePr/>
          <p:nvPr/>
        </p:nvGraphicFramePr>
        <p:xfrm>
          <a:off x="0" y="0"/>
          <a:ext cx="199800" cy="218880"/>
        </p:xfrm>
        <a:graphic>
          <a:graphicData uri="http://schemas.openxmlformats.org/presentationml/2006/ole">
            <p:oleObj progId="PBrush" r:id="rId5" spid="">
              <p:embed/>
              <p:pic>
                <p:nvPicPr>
                  <p:cNvPr id="119" name="Object 8" descr=""/>
                  <p:cNvPicPr/>
                  <p:nvPr/>
                </p:nvPicPr>
                <p:blipFill>
                  <a:blip r:embed="rId6"/>
                  <a:stretch/>
                </p:blipFill>
                <p:spPr>
                  <a:xfrm>
                    <a:off x="0" y="0"/>
                    <a:ext cx="199800" cy="218880"/>
                  </a:xfrm>
                  <a:prstGeom prst="rect">
                    <a:avLst/>
                  </a:prstGeom>
                  <a:ln w="0">
                    <a:noFill/>
                  </a:ln>
                </p:spPr>
              </p:pic>
            </p:oleObj>
          </a:graphicData>
        </a:graphic>
      </p:graphicFrame>
      <p:graphicFrame>
        <p:nvGraphicFramePr>
          <p:cNvPr id="120" name="Object 7"/>
          <p:cNvGraphicFramePr/>
          <p:nvPr/>
        </p:nvGraphicFramePr>
        <p:xfrm>
          <a:off x="0" y="0"/>
          <a:ext cx="199800" cy="218880"/>
        </p:xfrm>
        <a:graphic>
          <a:graphicData uri="http://schemas.openxmlformats.org/presentationml/2006/ole">
            <p:oleObj progId="PBrush" r:id="rId7" spid="">
              <p:embed/>
              <p:pic>
                <p:nvPicPr>
                  <p:cNvPr id="121" name="Object 7" descr=""/>
                  <p:cNvPicPr/>
                  <p:nvPr/>
                </p:nvPicPr>
                <p:blipFill>
                  <a:blip r:embed="rId8"/>
                  <a:stretch/>
                </p:blipFill>
                <p:spPr>
                  <a:xfrm>
                    <a:off x="0" y="0"/>
                    <a:ext cx="199800" cy="218880"/>
                  </a:xfrm>
                  <a:prstGeom prst="rect">
                    <a:avLst/>
                  </a:prstGeom>
                  <a:ln w="0">
                    <a:noFill/>
                  </a:ln>
                </p:spPr>
              </p:pic>
            </p:oleObj>
          </a:graphicData>
        </a:graphic>
      </p:graphicFrame>
      <p:graphicFrame>
        <p:nvGraphicFramePr>
          <p:cNvPr id="122" name="Object 6"/>
          <p:cNvGraphicFramePr/>
          <p:nvPr/>
        </p:nvGraphicFramePr>
        <p:xfrm>
          <a:off x="0" y="0"/>
          <a:ext cx="199800" cy="218880"/>
        </p:xfrm>
        <a:graphic>
          <a:graphicData uri="http://schemas.openxmlformats.org/presentationml/2006/ole">
            <p:oleObj progId="PBrush" r:id="rId9" spid="">
              <p:embed/>
              <p:pic>
                <p:nvPicPr>
                  <p:cNvPr id="123" name="Object 6" descr=""/>
                  <p:cNvPicPr/>
                  <p:nvPr/>
                </p:nvPicPr>
                <p:blipFill>
                  <a:blip r:embed="rId10"/>
                  <a:stretch/>
                </p:blipFill>
                <p:spPr>
                  <a:xfrm>
                    <a:off x="0" y="0"/>
                    <a:ext cx="199800" cy="218880"/>
                  </a:xfrm>
                  <a:prstGeom prst="rect">
                    <a:avLst/>
                  </a:prstGeom>
                  <a:ln w="0">
                    <a:noFill/>
                  </a:ln>
                </p:spPr>
              </p:pic>
            </p:oleObj>
          </a:graphicData>
        </a:graphic>
      </p:graphicFrame>
      <p:graphicFrame>
        <p:nvGraphicFramePr>
          <p:cNvPr id="124" name="Object 5"/>
          <p:cNvGraphicFramePr/>
          <p:nvPr/>
        </p:nvGraphicFramePr>
        <p:xfrm>
          <a:off x="0" y="0"/>
          <a:ext cx="199800" cy="218880"/>
        </p:xfrm>
        <a:graphic>
          <a:graphicData uri="http://schemas.openxmlformats.org/presentationml/2006/ole">
            <p:oleObj progId="PBrush" r:id="rId11" spid="">
              <p:embed/>
              <p:pic>
                <p:nvPicPr>
                  <p:cNvPr id="125" name="Object 5" descr=""/>
                  <p:cNvPicPr/>
                  <p:nvPr/>
                </p:nvPicPr>
                <p:blipFill>
                  <a:blip r:embed="rId12"/>
                  <a:stretch/>
                </p:blipFill>
                <p:spPr>
                  <a:xfrm>
                    <a:off x="0" y="0"/>
                    <a:ext cx="199800" cy="218880"/>
                  </a:xfrm>
                  <a:prstGeom prst="rect">
                    <a:avLst/>
                  </a:prstGeom>
                  <a:ln w="0">
                    <a:noFill/>
                  </a:ln>
                </p:spPr>
              </p:pic>
            </p:oleObj>
          </a:graphicData>
        </a:graphic>
      </p:graphicFrame>
      <p:graphicFrame>
        <p:nvGraphicFramePr>
          <p:cNvPr id="126" name="Object 4"/>
          <p:cNvGraphicFramePr/>
          <p:nvPr/>
        </p:nvGraphicFramePr>
        <p:xfrm>
          <a:off x="0" y="0"/>
          <a:ext cx="199800" cy="218880"/>
        </p:xfrm>
        <a:graphic>
          <a:graphicData uri="http://schemas.openxmlformats.org/presentationml/2006/ole">
            <p:oleObj progId="PBrush" r:id="rId13" spid="">
              <p:embed/>
              <p:pic>
                <p:nvPicPr>
                  <p:cNvPr id="127" name="Object 4" descr=""/>
                  <p:cNvPicPr/>
                  <p:nvPr/>
                </p:nvPicPr>
                <p:blipFill>
                  <a:blip r:embed="rId14"/>
                  <a:stretch/>
                </p:blipFill>
                <p:spPr>
                  <a:xfrm>
                    <a:off x="0" y="0"/>
                    <a:ext cx="199800" cy="218880"/>
                  </a:xfrm>
                  <a:prstGeom prst="rect">
                    <a:avLst/>
                  </a:prstGeom>
                  <a:ln w="0">
                    <a:noFill/>
                  </a:ln>
                </p:spPr>
              </p:pic>
            </p:oleObj>
          </a:graphicData>
        </a:graphic>
      </p:graphicFrame>
      <p:graphicFrame>
        <p:nvGraphicFramePr>
          <p:cNvPr id="128" name="Object 3"/>
          <p:cNvGraphicFramePr/>
          <p:nvPr/>
        </p:nvGraphicFramePr>
        <p:xfrm>
          <a:off x="0" y="0"/>
          <a:ext cx="199800" cy="218880"/>
        </p:xfrm>
        <a:graphic>
          <a:graphicData uri="http://schemas.openxmlformats.org/presentationml/2006/ole">
            <p:oleObj progId="PBrush" r:id="rId15" spid="">
              <p:embed/>
              <p:pic>
                <p:nvPicPr>
                  <p:cNvPr id="129" name="Object 3" descr=""/>
                  <p:cNvPicPr/>
                  <p:nvPr/>
                </p:nvPicPr>
                <p:blipFill>
                  <a:blip r:embed="rId16"/>
                  <a:stretch/>
                </p:blipFill>
                <p:spPr>
                  <a:xfrm>
                    <a:off x="0" y="0"/>
                    <a:ext cx="199800" cy="218880"/>
                  </a:xfrm>
                  <a:prstGeom prst="rect">
                    <a:avLst/>
                  </a:prstGeom>
                  <a:ln w="0">
                    <a:noFill/>
                  </a:ln>
                </p:spPr>
              </p:pic>
            </p:oleObj>
          </a:graphicData>
        </a:graphic>
      </p:graphicFrame>
      <p:pic>
        <p:nvPicPr>
          <p:cNvPr id="130" name="Picture 12" descr=""/>
          <p:cNvPicPr/>
          <p:nvPr/>
        </p:nvPicPr>
        <p:blipFill>
          <a:blip r:embed="rId17"/>
          <a:stretch/>
        </p:blipFill>
        <p:spPr>
          <a:xfrm>
            <a:off x="214200" y="1214280"/>
            <a:ext cx="3714480" cy="3500280"/>
          </a:xfrm>
          <a:prstGeom prst="rect">
            <a:avLst/>
          </a:prstGeom>
          <a:ln w="9525">
            <a:noFill/>
          </a:ln>
        </p:spPr>
      </p:pic>
      <p:pic>
        <p:nvPicPr>
          <p:cNvPr id="131" name="Picture 14" descr=""/>
          <p:cNvPicPr/>
          <p:nvPr/>
        </p:nvPicPr>
        <p:blipFill>
          <a:blip r:embed="rId18"/>
          <a:stretch/>
        </p:blipFill>
        <p:spPr>
          <a:xfrm>
            <a:off x="5143680" y="4643280"/>
            <a:ext cx="2990520" cy="1704600"/>
          </a:xfrm>
          <a:prstGeom prst="rect">
            <a:avLst/>
          </a:prstGeom>
          <a:ln w="9525">
            <a:noFill/>
          </a:ln>
        </p:spPr>
      </p:pic>
      <p:pic>
        <p:nvPicPr>
          <p:cNvPr id="132" name="Picture 15" descr=""/>
          <p:cNvPicPr/>
          <p:nvPr/>
        </p:nvPicPr>
        <p:blipFill>
          <a:blip r:embed="rId19"/>
          <a:stretch/>
        </p:blipFill>
        <p:spPr>
          <a:xfrm>
            <a:off x="428760" y="4929120"/>
            <a:ext cx="4142880" cy="1928520"/>
          </a:xfrm>
          <a:prstGeom prst="rect">
            <a:avLst/>
          </a:prstGeom>
          <a:ln w="9525">
            <a:noFill/>
          </a:ln>
        </p:spPr>
      </p:pic>
      <p:pic>
        <p:nvPicPr>
          <p:cNvPr id="133" name="Picture 16" descr=""/>
          <p:cNvPicPr/>
          <p:nvPr/>
        </p:nvPicPr>
        <p:blipFill>
          <a:blip r:embed="rId20"/>
          <a:stretch/>
        </p:blipFill>
        <p:spPr>
          <a:xfrm>
            <a:off x="714240" y="4643280"/>
            <a:ext cx="2514240" cy="285480"/>
          </a:xfrm>
          <a:prstGeom prst="rect">
            <a:avLst/>
          </a:prstGeom>
          <a:ln w="9525">
            <a:noFill/>
          </a:ln>
        </p:spPr>
      </p:pic>
      <p:pic>
        <p:nvPicPr>
          <p:cNvPr id="134" name="Picture 18" descr=""/>
          <p:cNvPicPr/>
          <p:nvPr/>
        </p:nvPicPr>
        <p:blipFill>
          <a:blip r:embed="rId21"/>
          <a:stretch/>
        </p:blipFill>
        <p:spPr>
          <a:xfrm>
            <a:off x="6786720" y="1714320"/>
            <a:ext cx="2192400" cy="1928520"/>
          </a:xfrm>
          <a:prstGeom prst="rect">
            <a:avLst/>
          </a:prstGeom>
          <a:ln w="9525">
            <a:noFill/>
          </a:ln>
        </p:spPr>
      </p:pic>
      <p:sp>
        <p:nvSpPr>
          <p:cNvPr id="135" name="Rectangle 43"/>
          <p:cNvSpPr/>
          <p:nvPr/>
        </p:nvSpPr>
        <p:spPr>
          <a:xfrm>
            <a:off x="7000920" y="3714840"/>
            <a:ext cx="21427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 </a:t>
            </a:r>
            <a:r>
              <a:rPr b="1" lang="en-US" sz="1800" spc="-1" strike="noStrike">
                <a:solidFill>
                  <a:srgbClr val="000000"/>
                </a:solidFill>
                <a:latin typeface="Calibri"/>
              </a:rPr>
              <a:t>Q</a:t>
            </a:r>
            <a:r>
              <a:rPr b="1" lang="en-US" sz="1600" spc="-1" strike="noStrike">
                <a:solidFill>
                  <a:srgbClr val="000000"/>
                </a:solidFill>
                <a:latin typeface="Calibri"/>
              </a:rPr>
              <a:t>n+1 = S+ R’Qn</a:t>
            </a:r>
            <a:endParaRPr b="0" lang="en-US" sz="1600" spc="-1" strike="noStrike">
              <a:solidFill>
                <a:srgbClr val="000000"/>
              </a:solidFill>
              <a:latin typeface="Arial"/>
            </a:endParaRPr>
          </a:p>
        </p:txBody>
      </p:sp>
      <p:sp>
        <p:nvSpPr>
          <p:cNvPr id="136" name="Rectangle 44"/>
          <p:cNvSpPr/>
          <p:nvPr/>
        </p:nvSpPr>
        <p:spPr>
          <a:xfrm>
            <a:off x="6715080" y="1285920"/>
            <a:ext cx="21427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 </a:t>
            </a:r>
            <a:r>
              <a:rPr b="0" lang="en-US" sz="1200" spc="-1" strike="noStrike">
                <a:solidFill>
                  <a:srgbClr val="000000"/>
                </a:solidFill>
                <a:latin typeface="Times New Roman"/>
              </a:rPr>
              <a:t>Characteristic Equation</a:t>
            </a:r>
            <a:endParaRPr b="0" lang="en-US" sz="1200" spc="-1" strike="noStrike">
              <a:solidFill>
                <a:srgbClr val="000000"/>
              </a:solidFill>
              <a:latin typeface="Arial"/>
            </a:endParaRPr>
          </a:p>
        </p:txBody>
      </p:sp>
      <p:pic>
        <p:nvPicPr>
          <p:cNvPr id="137" name="Picture 11" descr=""/>
          <p:cNvPicPr/>
          <p:nvPr/>
        </p:nvPicPr>
        <p:blipFill>
          <a:blip r:embed="rId22"/>
          <a:stretch/>
        </p:blipFill>
        <p:spPr>
          <a:xfrm>
            <a:off x="4000320" y="1143000"/>
            <a:ext cx="2295000" cy="2142720"/>
          </a:xfrm>
          <a:prstGeom prst="rect">
            <a:avLst/>
          </a:prstGeom>
          <a:ln w="9525">
            <a:noFill/>
          </a:ln>
        </p:spPr>
      </p:pic>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ntr" presetID="4" presetSubtype="16">
                                  <p:stCondLst>
                                    <p:cond delay="0"/>
                                  </p:stCondLst>
                                  <p:childTnLst>
                                    <p:set>
                                      <p:cBhvr>
                                        <p:cTn id="124" dur="1" fill="hold">
                                          <p:stCondLst>
                                            <p:cond delay="0"/>
                                          </p:stCondLst>
                                        </p:cTn>
                                        <p:tgtEl>
                                          <p:spTgt spid="130"/>
                                        </p:tgtEl>
                                        <p:attrNameLst>
                                          <p:attrName>style.visibility</p:attrName>
                                        </p:attrNameLst>
                                      </p:cBhvr>
                                      <p:to>
                                        <p:strVal val="visible"/>
                                      </p:to>
                                    </p:set>
                                    <p:animEffect filter="box(in)" transition="in">
                                      <p:cBhvr additive="repl">
                                        <p:cTn id="125" dur="500"/>
                                        <p:tgtEl>
                                          <p:spTgt spid="130"/>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4" presetSubtype="16">
                                  <p:stCondLst>
                                    <p:cond delay="0"/>
                                  </p:stCondLst>
                                  <p:childTnLst>
                                    <p:set>
                                      <p:cBhvr>
                                        <p:cTn id="129" dur="1" fill="hold">
                                          <p:stCondLst>
                                            <p:cond delay="0"/>
                                          </p:stCondLst>
                                        </p:cTn>
                                        <p:tgtEl>
                                          <p:spTgt spid="137"/>
                                        </p:tgtEl>
                                        <p:attrNameLst>
                                          <p:attrName>style.visibility</p:attrName>
                                        </p:attrNameLst>
                                      </p:cBhvr>
                                      <p:to>
                                        <p:strVal val="visible"/>
                                      </p:to>
                                    </p:set>
                                    <p:animEffect filter="box(in)" transition="in">
                                      <p:cBhvr additive="repl">
                                        <p:cTn id="130" dur="500"/>
                                        <p:tgtEl>
                                          <p:spTgt spid="137"/>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4" presetSubtype="16">
                                  <p:stCondLst>
                                    <p:cond delay="0"/>
                                  </p:stCondLst>
                                  <p:childTnLst>
                                    <p:set>
                                      <p:cBhvr>
                                        <p:cTn id="134" dur="1" fill="hold">
                                          <p:stCondLst>
                                            <p:cond delay="0"/>
                                          </p:stCondLst>
                                        </p:cTn>
                                        <p:tgtEl>
                                          <p:spTgt spid="136"/>
                                        </p:tgtEl>
                                        <p:attrNameLst>
                                          <p:attrName>style.visibility</p:attrName>
                                        </p:attrNameLst>
                                      </p:cBhvr>
                                      <p:to>
                                        <p:strVal val="visible"/>
                                      </p:to>
                                    </p:set>
                                    <p:animEffect filter="box(in)" transition="in">
                                      <p:cBhvr additive="repl">
                                        <p:cTn id="135" dur="500"/>
                                        <p:tgtEl>
                                          <p:spTgt spid="136"/>
                                        </p:tgtEl>
                                      </p:cBhvr>
                                    </p:animEffect>
                                  </p:childTnLst>
                                </p:cTn>
                              </p:par>
                              <p:par>
                                <p:cTn id="136" nodeType="withEffect" fill="hold" presetClass="entr" presetID="4" presetSubtype="16">
                                  <p:stCondLst>
                                    <p:cond delay="0"/>
                                  </p:stCondLst>
                                  <p:childTnLst>
                                    <p:set>
                                      <p:cBhvr>
                                        <p:cTn id="137" dur="1" fill="hold">
                                          <p:stCondLst>
                                            <p:cond delay="0"/>
                                          </p:stCondLst>
                                        </p:cTn>
                                        <p:tgtEl>
                                          <p:spTgt spid="134"/>
                                        </p:tgtEl>
                                        <p:attrNameLst>
                                          <p:attrName>style.visibility</p:attrName>
                                        </p:attrNameLst>
                                      </p:cBhvr>
                                      <p:to>
                                        <p:strVal val="visible"/>
                                      </p:to>
                                    </p:set>
                                    <p:animEffect filter="box(in)" transition="in">
                                      <p:cBhvr additive="repl">
                                        <p:cTn id="138" dur="500"/>
                                        <p:tgtEl>
                                          <p:spTgt spid="134"/>
                                        </p:tgtEl>
                                      </p:cBhvr>
                                    </p:animEffect>
                                  </p:childTnLst>
                                </p:cTn>
                              </p:par>
                              <p:par>
                                <p:cTn id="139" nodeType="withEffect" fill="hold" presetClass="entr" presetID="4" presetSubtype="16">
                                  <p:stCondLst>
                                    <p:cond delay="0"/>
                                  </p:stCondLst>
                                  <p:childTnLst>
                                    <p:set>
                                      <p:cBhvr>
                                        <p:cTn id="140" dur="1" fill="hold">
                                          <p:stCondLst>
                                            <p:cond delay="0"/>
                                          </p:stCondLst>
                                        </p:cTn>
                                        <p:tgtEl>
                                          <p:spTgt spid="135"/>
                                        </p:tgtEl>
                                        <p:attrNameLst>
                                          <p:attrName>style.visibility</p:attrName>
                                        </p:attrNameLst>
                                      </p:cBhvr>
                                      <p:to>
                                        <p:strVal val="visible"/>
                                      </p:to>
                                    </p:set>
                                    <p:animEffect filter="box(in)" transition="in">
                                      <p:cBhvr additive="repl">
                                        <p:cTn id="141" dur="500"/>
                                        <p:tgtEl>
                                          <p:spTgt spid="135"/>
                                        </p:tgtEl>
                                      </p:cBhvr>
                                    </p:animEffec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4" presetSubtype="16">
                                  <p:stCondLst>
                                    <p:cond delay="0"/>
                                  </p:stCondLst>
                                  <p:childTnLst>
                                    <p:set>
                                      <p:cBhvr>
                                        <p:cTn id="145" dur="1" fill="hold">
                                          <p:stCondLst>
                                            <p:cond delay="0"/>
                                          </p:stCondLst>
                                        </p:cTn>
                                        <p:tgtEl>
                                          <p:spTgt spid="132"/>
                                        </p:tgtEl>
                                        <p:attrNameLst>
                                          <p:attrName>style.visibility</p:attrName>
                                        </p:attrNameLst>
                                      </p:cBhvr>
                                      <p:to>
                                        <p:strVal val="visible"/>
                                      </p:to>
                                    </p:set>
                                    <p:animEffect filter="box(in)" transition="in">
                                      <p:cBhvr additive="repl">
                                        <p:cTn id="146" dur="500"/>
                                        <p:tgtEl>
                                          <p:spTgt spid="132"/>
                                        </p:tgtEl>
                                      </p:cBhvr>
                                    </p:animEffect>
                                  </p:childTnLst>
                                </p:cTn>
                              </p:par>
                              <p:par>
                                <p:cTn id="147" nodeType="withEffect" fill="hold" presetClass="entr" presetID="4" presetSubtype="16">
                                  <p:stCondLst>
                                    <p:cond delay="0"/>
                                  </p:stCondLst>
                                  <p:childTnLst>
                                    <p:set>
                                      <p:cBhvr>
                                        <p:cTn id="148" dur="1" fill="hold">
                                          <p:stCondLst>
                                            <p:cond delay="0"/>
                                          </p:stCondLst>
                                        </p:cTn>
                                        <p:tgtEl>
                                          <p:spTgt spid="133"/>
                                        </p:tgtEl>
                                        <p:attrNameLst>
                                          <p:attrName>style.visibility</p:attrName>
                                        </p:attrNameLst>
                                      </p:cBhvr>
                                      <p:to>
                                        <p:strVal val="visible"/>
                                      </p:to>
                                    </p:set>
                                    <p:animEffect filter="box(in)" transition="in">
                                      <p:cBhvr additive="repl">
                                        <p:cTn id="149" dur="500"/>
                                        <p:tgtEl>
                                          <p:spTgt spid="133"/>
                                        </p:tgtEl>
                                      </p:cBhvr>
                                    </p:animEffec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4" presetSubtype="16">
                                  <p:stCondLst>
                                    <p:cond delay="0"/>
                                  </p:stCondLst>
                                  <p:childTnLst>
                                    <p:set>
                                      <p:cBhvr>
                                        <p:cTn id="153" dur="1" fill="hold">
                                          <p:stCondLst>
                                            <p:cond delay="0"/>
                                          </p:stCondLst>
                                        </p:cTn>
                                        <p:tgtEl>
                                          <p:spTgt spid="131"/>
                                        </p:tgtEl>
                                        <p:attrNameLst>
                                          <p:attrName>style.visibility</p:attrName>
                                        </p:attrNameLst>
                                      </p:cBhvr>
                                      <p:to>
                                        <p:strVal val="visible"/>
                                      </p:to>
                                    </p:set>
                                    <p:animEffect filter="box(in)" transition="in">
                                      <p:cBhvr additive="repl">
                                        <p:cTn id="154"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680"/>
            <a:ext cx="8229240" cy="796680"/>
          </a:xfrm>
          <a:prstGeom prst="rect">
            <a:avLst/>
          </a:prstGeom>
          <a:noFill/>
          <a:ln w="0">
            <a:noFill/>
          </a:ln>
        </p:spPr>
        <p:txBody>
          <a:bodyPr anchor="ctr">
            <a:noAutofit/>
          </a:bodyPr>
          <a:p>
            <a:pPr indent="0" algn="ctr">
              <a:lnSpc>
                <a:spcPct val="100000"/>
              </a:lnSpc>
              <a:buNone/>
            </a:pPr>
            <a:r>
              <a:rPr b="1" lang="en-US" sz="4400" spc="-1" strike="noStrike">
                <a:solidFill>
                  <a:srgbClr val="000000"/>
                </a:solidFill>
                <a:latin typeface="Calibri"/>
              </a:rPr>
              <a:t>D Flipflop</a:t>
            </a:r>
            <a:endParaRPr b="0" lang="en-US" sz="4400" spc="-1" strike="noStrike">
              <a:solidFill>
                <a:srgbClr val="000000"/>
              </a:solidFill>
              <a:latin typeface="Calibri"/>
            </a:endParaRPr>
          </a:p>
        </p:txBody>
      </p:sp>
      <p:sp>
        <p:nvSpPr>
          <p:cNvPr id="139" name="PlaceHolder 2"/>
          <p:cNvSpPr>
            <a:spLocks noGrp="1"/>
          </p:cNvSpPr>
          <p:nvPr>
            <p:ph/>
          </p:nvPr>
        </p:nvSpPr>
        <p:spPr>
          <a:xfrm>
            <a:off x="214200" y="1357200"/>
            <a:ext cx="8643600" cy="2142720"/>
          </a:xfrm>
          <a:prstGeom prst="rect">
            <a:avLst/>
          </a:prstGeom>
          <a:noFill/>
          <a:ln w="0">
            <a:noFill/>
          </a:ln>
        </p:spPr>
        <p:txBody>
          <a:bodyPr anchor="t">
            <a:noAutofit/>
          </a:bodyPr>
          <a:p>
            <a:pPr marL="343080" indent="-343080" algn="just">
              <a:lnSpc>
                <a:spcPct val="100000"/>
              </a:lnSpc>
              <a:spcBef>
                <a:spcPts val="641"/>
              </a:spcBef>
              <a:buClr>
                <a:srgbClr val="000000"/>
              </a:buClr>
              <a:buFont typeface="Arial"/>
              <a:buChar char="•"/>
            </a:pPr>
            <a:r>
              <a:rPr b="0" lang="en-US" sz="3200" spc="-1" strike="noStrike">
                <a:solidFill>
                  <a:srgbClr val="000000"/>
                </a:solidFill>
                <a:latin typeface="Calibri"/>
              </a:rPr>
              <a:t>The modified SR flipflop is known as delay flipflop  (D Flipflop). </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pPr>
            <a:r>
              <a:rPr b="0" lang="en-US" sz="3200" spc="-1" strike="noStrike">
                <a:solidFill>
                  <a:srgbClr val="000000"/>
                </a:solidFill>
                <a:latin typeface="Calibri"/>
              </a:rPr>
              <a:t>D input is  connected to S input and complement of D input is connected to R input of SR flipflop.</a:t>
            </a:r>
            <a:endParaRPr b="0" lang="en-US" sz="3200" spc="-1" strike="noStrike">
              <a:solidFill>
                <a:srgbClr val="000000"/>
              </a:solidFill>
              <a:latin typeface="Calibri"/>
            </a:endParaRPr>
          </a:p>
          <a:p>
            <a:pPr marL="343080" indent="0">
              <a:lnSpc>
                <a:spcPct val="100000"/>
              </a:lnSpc>
              <a:spcBef>
                <a:spcPts val="641"/>
              </a:spcBef>
              <a:buNone/>
              <a:tabLst>
                <a:tab algn="l" pos="0"/>
              </a:tabLst>
            </a:pPr>
            <a:endParaRPr b="0" lang="en-US" sz="3200" spc="-1" strike="noStrike">
              <a:solidFill>
                <a:srgbClr val="000000"/>
              </a:solidFill>
              <a:latin typeface="Calibri"/>
            </a:endParaRPr>
          </a:p>
        </p:txBody>
      </p:sp>
      <p:pic>
        <p:nvPicPr>
          <p:cNvPr id="140" name="Picture 3" descr=""/>
          <p:cNvPicPr/>
          <p:nvPr/>
        </p:nvPicPr>
        <p:blipFill>
          <a:blip r:embed="rId1"/>
          <a:stretch/>
        </p:blipFill>
        <p:spPr>
          <a:xfrm>
            <a:off x="2571840" y="4143240"/>
            <a:ext cx="2714400" cy="2071440"/>
          </a:xfrm>
          <a:prstGeom prst="rect">
            <a:avLst/>
          </a:prstGeom>
          <a:ln w="9525">
            <a:noFill/>
          </a:ln>
        </p:spPr>
      </p:pic>
      <p:sp>
        <p:nvSpPr>
          <p:cNvPr id="141" name="Rectangle 4"/>
          <p:cNvSpPr/>
          <p:nvPr/>
        </p:nvSpPr>
        <p:spPr>
          <a:xfrm>
            <a:off x="2928960" y="3643200"/>
            <a:ext cx="24998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rPr>
              <a:t>Logic symbol</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914400" y="214200"/>
            <a:ext cx="8229240" cy="356760"/>
          </a:xfrm>
          <a:prstGeom prst="rect">
            <a:avLst/>
          </a:prstGeom>
          <a:noFill/>
          <a:ln w="0">
            <a:noFill/>
          </a:ln>
        </p:spPr>
        <p:txBody>
          <a:bodyPr anchor="ctr">
            <a:normAutofit fontScale="40000"/>
          </a:bodyPr>
          <a:p>
            <a:pPr indent="0" algn="ctr">
              <a:lnSpc>
                <a:spcPct val="100000"/>
              </a:lnSpc>
              <a:buNone/>
            </a:pPr>
            <a:r>
              <a:rPr b="1" lang="en-US" sz="4400" spc="-1" strike="noStrike">
                <a:solidFill>
                  <a:srgbClr val="000000"/>
                </a:solidFill>
                <a:latin typeface="Calibri"/>
              </a:rPr>
              <a:t>D Flipflop</a:t>
            </a:r>
            <a:r>
              <a:rPr b="1" lang="en-US" sz="4400" spc="-1" strike="noStrike">
                <a:solidFill>
                  <a:srgbClr val="000000"/>
                </a:solidFill>
                <a:latin typeface="Calibri"/>
              </a:rPr>
              <a:t> working cont…</a:t>
            </a:r>
            <a:endParaRPr b="0" lang="en-US" sz="4400" spc="-1" strike="noStrike">
              <a:solidFill>
                <a:srgbClr val="000000"/>
              </a:solidFill>
              <a:latin typeface="Calibri"/>
            </a:endParaRPr>
          </a:p>
        </p:txBody>
      </p:sp>
      <p:pic>
        <p:nvPicPr>
          <p:cNvPr id="143" name="image11.jpeg" descr=""/>
          <p:cNvPicPr/>
          <p:nvPr/>
        </p:nvPicPr>
        <p:blipFill>
          <a:blip r:embed="rId1"/>
          <a:stretch/>
        </p:blipFill>
        <p:spPr>
          <a:xfrm>
            <a:off x="0" y="1785960"/>
            <a:ext cx="4000320" cy="2123640"/>
          </a:xfrm>
          <a:prstGeom prst="rect">
            <a:avLst/>
          </a:prstGeom>
          <a:ln w="0">
            <a:noFill/>
          </a:ln>
        </p:spPr>
      </p:pic>
      <p:sp>
        <p:nvSpPr>
          <p:cNvPr id="144" name="Rectangle 5"/>
          <p:cNvSpPr/>
          <p:nvPr/>
        </p:nvSpPr>
        <p:spPr>
          <a:xfrm>
            <a:off x="5143680" y="2071800"/>
            <a:ext cx="27856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n-US" sz="2000" spc="-1" strike="noStrike">
                <a:solidFill>
                  <a:srgbClr val="000000"/>
                </a:solidFill>
                <a:latin typeface="Calibri"/>
              </a:rPr>
              <a:t>Characteristic table</a:t>
            </a:r>
            <a:endParaRPr b="0" lang="en-US" sz="2000" spc="-1" strike="noStrike">
              <a:solidFill>
                <a:srgbClr val="000000"/>
              </a:solidFill>
              <a:latin typeface="Arial"/>
            </a:endParaRPr>
          </a:p>
        </p:txBody>
      </p:sp>
      <p:sp>
        <p:nvSpPr>
          <p:cNvPr id="145" name="Rectangle 1"/>
          <p:cNvSpPr/>
          <p:nvPr/>
        </p:nvSpPr>
        <p:spPr>
          <a:xfrm>
            <a:off x="3643200" y="1146240"/>
            <a:ext cx="5357520" cy="700560"/>
          </a:xfrm>
          <a:prstGeom prst="rect">
            <a:avLst/>
          </a:prstGeom>
          <a:noFill/>
          <a:ln w="9525">
            <a:solidFill>
              <a:srgbClr val="4f81bd"/>
            </a:solidFill>
            <a:miter/>
          </a:ln>
        </p:spPr>
        <p:style>
          <a:lnRef idx="0"/>
          <a:fillRef idx="0"/>
          <a:effectRef idx="0"/>
          <a:fontRef idx="minor"/>
        </p:style>
        <p:txBody>
          <a:bodyPr numCol="1" spcCol="0" anchor="ctr">
            <a:spAutoFit/>
          </a:bodyPr>
          <a:p>
            <a:pPr algn="just">
              <a:lnSpc>
                <a:spcPct val="100000"/>
              </a:lnSpc>
              <a:tabLst>
                <a:tab algn="l" pos="0"/>
              </a:tabLst>
            </a:pPr>
            <a:r>
              <a:rPr b="0" lang="en-US" sz="2000" spc="-1" strike="noStrike">
                <a:solidFill>
                  <a:srgbClr val="000000"/>
                </a:solidFill>
                <a:latin typeface="Times New Roman"/>
                <a:ea typeface="Calibri"/>
              </a:rPr>
              <a:t>( i) When D=1, S=1 and R=0 ; the output is set  </a:t>
            </a:r>
            <a:endParaRPr b="0" lang="en-US" sz="2000" spc="-1" strike="noStrike">
              <a:solidFill>
                <a:srgbClr val="000000"/>
              </a:solidFill>
              <a:latin typeface="Arial"/>
            </a:endParaRPr>
          </a:p>
          <a:p>
            <a:pPr algn="just">
              <a:lnSpc>
                <a:spcPct val="100000"/>
              </a:lnSpc>
              <a:tabLst>
                <a:tab algn="l" pos="0"/>
              </a:tabLst>
            </a:pPr>
            <a:r>
              <a:rPr b="0" lang="en-US" sz="2000" spc="-1" strike="noStrike">
                <a:solidFill>
                  <a:srgbClr val="000000"/>
                </a:solidFill>
                <a:latin typeface="Times New Roman"/>
                <a:ea typeface="Calibri"/>
              </a:rPr>
              <a:t>(ii) When D=0, S=0 and R=1 ; the output is reset</a:t>
            </a:r>
            <a:endParaRPr b="0" lang="en-US" sz="2000" spc="-1" strike="noStrike">
              <a:solidFill>
                <a:srgbClr val="000000"/>
              </a:solidFill>
              <a:latin typeface="Arial"/>
            </a:endParaRPr>
          </a:p>
        </p:txBody>
      </p:sp>
      <p:graphicFrame>
        <p:nvGraphicFramePr>
          <p:cNvPr id="146" name="Object 5"/>
          <p:cNvGraphicFramePr/>
          <p:nvPr/>
        </p:nvGraphicFramePr>
        <p:xfrm>
          <a:off x="0" y="0"/>
          <a:ext cx="199800" cy="218880"/>
        </p:xfrm>
        <a:graphic>
          <a:graphicData uri="http://schemas.openxmlformats.org/presentationml/2006/ole">
            <p:oleObj progId="PBrush" r:id="rId2" spid="">
              <p:embed/>
              <p:pic>
                <p:nvPicPr>
                  <p:cNvPr id="147" name="Object 5" descr=""/>
                  <p:cNvPicPr/>
                  <p:nvPr/>
                </p:nvPicPr>
                <p:blipFill>
                  <a:blip r:embed="rId3"/>
                  <a:stretch/>
                </p:blipFill>
                <p:spPr>
                  <a:xfrm>
                    <a:off x="0" y="0"/>
                    <a:ext cx="199800" cy="218880"/>
                  </a:xfrm>
                  <a:prstGeom prst="rect">
                    <a:avLst/>
                  </a:prstGeom>
                  <a:ln w="0">
                    <a:noFill/>
                  </a:ln>
                </p:spPr>
              </p:pic>
            </p:oleObj>
          </a:graphicData>
        </a:graphic>
      </p:graphicFrame>
      <p:graphicFrame>
        <p:nvGraphicFramePr>
          <p:cNvPr id="148" name="Object 4"/>
          <p:cNvGraphicFramePr/>
          <p:nvPr/>
        </p:nvGraphicFramePr>
        <p:xfrm>
          <a:off x="0" y="0"/>
          <a:ext cx="199800" cy="218880"/>
        </p:xfrm>
        <a:graphic>
          <a:graphicData uri="http://schemas.openxmlformats.org/presentationml/2006/ole">
            <p:oleObj progId="PBrush" r:id="rId4" spid="">
              <p:embed/>
              <p:pic>
                <p:nvPicPr>
                  <p:cNvPr id="149" name="Object 4" descr=""/>
                  <p:cNvPicPr/>
                  <p:nvPr/>
                </p:nvPicPr>
                <p:blipFill>
                  <a:blip r:embed="rId5"/>
                  <a:stretch/>
                </p:blipFill>
                <p:spPr>
                  <a:xfrm>
                    <a:off x="0" y="0"/>
                    <a:ext cx="199800" cy="218880"/>
                  </a:xfrm>
                  <a:prstGeom prst="rect">
                    <a:avLst/>
                  </a:prstGeom>
                  <a:ln w="0">
                    <a:noFill/>
                  </a:ln>
                </p:spPr>
              </p:pic>
            </p:oleObj>
          </a:graphicData>
        </a:graphic>
      </p:graphicFrame>
      <p:graphicFrame>
        <p:nvGraphicFramePr>
          <p:cNvPr id="150" name="Object 3"/>
          <p:cNvGraphicFramePr/>
          <p:nvPr/>
        </p:nvGraphicFramePr>
        <p:xfrm>
          <a:off x="0" y="0"/>
          <a:ext cx="199800" cy="218880"/>
        </p:xfrm>
        <a:graphic>
          <a:graphicData uri="http://schemas.openxmlformats.org/presentationml/2006/ole">
            <p:oleObj progId="PBrush" r:id="rId6" spid="">
              <p:embed/>
              <p:pic>
                <p:nvPicPr>
                  <p:cNvPr id="151" name="Object 3" descr=""/>
                  <p:cNvPicPr/>
                  <p:nvPr/>
                </p:nvPicPr>
                <p:blipFill>
                  <a:blip r:embed="rId7"/>
                  <a:stretch/>
                </p:blipFill>
                <p:spPr>
                  <a:xfrm>
                    <a:off x="0" y="0"/>
                    <a:ext cx="199800" cy="218880"/>
                  </a:xfrm>
                  <a:prstGeom prst="rect">
                    <a:avLst/>
                  </a:prstGeom>
                  <a:ln w="0">
                    <a:noFill/>
                  </a:ln>
                </p:spPr>
              </p:pic>
            </p:oleObj>
          </a:graphicData>
        </a:graphic>
      </p:graphicFrame>
      <p:graphicFrame>
        <p:nvGraphicFramePr>
          <p:cNvPr id="152" name="Object 2"/>
          <p:cNvGraphicFramePr/>
          <p:nvPr/>
        </p:nvGraphicFramePr>
        <p:xfrm>
          <a:off x="0" y="0"/>
          <a:ext cx="199800" cy="218880"/>
        </p:xfrm>
        <a:graphic>
          <a:graphicData uri="http://schemas.openxmlformats.org/presentationml/2006/ole">
            <p:oleObj progId="PBrush" r:id="rId8" spid="">
              <p:embed/>
              <p:pic>
                <p:nvPicPr>
                  <p:cNvPr id="153" name="Object 2" descr=""/>
                  <p:cNvPicPr/>
                  <p:nvPr/>
                </p:nvPicPr>
                <p:blipFill>
                  <a:blip r:embed="rId9"/>
                  <a:stretch/>
                </p:blipFill>
                <p:spPr>
                  <a:xfrm>
                    <a:off x="0" y="0"/>
                    <a:ext cx="199800" cy="218880"/>
                  </a:xfrm>
                  <a:prstGeom prst="rect">
                    <a:avLst/>
                  </a:prstGeom>
                  <a:ln w="0">
                    <a:noFill/>
                  </a:ln>
                </p:spPr>
              </p:pic>
            </p:oleObj>
          </a:graphicData>
        </a:graphic>
      </p:graphicFrame>
      <p:pic>
        <p:nvPicPr>
          <p:cNvPr id="154" name="Picture 7" descr=""/>
          <p:cNvPicPr/>
          <p:nvPr/>
        </p:nvPicPr>
        <p:blipFill>
          <a:blip r:embed="rId10"/>
          <a:stretch/>
        </p:blipFill>
        <p:spPr>
          <a:xfrm>
            <a:off x="4643280" y="2428920"/>
            <a:ext cx="1933200" cy="1895040"/>
          </a:xfrm>
          <a:prstGeom prst="rect">
            <a:avLst/>
          </a:prstGeom>
          <a:ln w="9525">
            <a:noFill/>
          </a:ln>
        </p:spPr>
      </p:pic>
      <p:sp>
        <p:nvSpPr>
          <p:cNvPr id="155" name="Rectangle 14"/>
          <p:cNvSpPr/>
          <p:nvPr/>
        </p:nvSpPr>
        <p:spPr>
          <a:xfrm>
            <a:off x="1077120" y="1357200"/>
            <a:ext cx="17020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2000" spc="-1" strike="noStrike">
                <a:solidFill>
                  <a:srgbClr val="000000"/>
                </a:solidFill>
                <a:latin typeface="Calibri"/>
              </a:rPr>
              <a:t>Logic Diagram</a:t>
            </a:r>
            <a:endParaRPr b="0" lang="en-US" sz="2000" spc="-1" strike="noStrike">
              <a:solidFill>
                <a:srgbClr val="000000"/>
              </a:solidFill>
              <a:latin typeface="Arial"/>
            </a:endParaRPr>
          </a:p>
        </p:txBody>
      </p:sp>
      <p:pic>
        <p:nvPicPr>
          <p:cNvPr id="156" name="Picture 8" descr=""/>
          <p:cNvPicPr/>
          <p:nvPr/>
        </p:nvPicPr>
        <p:blipFill>
          <a:blip r:embed="rId11"/>
          <a:stretch/>
        </p:blipFill>
        <p:spPr>
          <a:xfrm>
            <a:off x="6929280" y="2786040"/>
            <a:ext cx="1685520" cy="1152000"/>
          </a:xfrm>
          <a:prstGeom prst="rect">
            <a:avLst/>
          </a:prstGeom>
          <a:ln w="9525">
            <a:noFill/>
          </a:ln>
        </p:spPr>
      </p:pic>
      <p:pic>
        <p:nvPicPr>
          <p:cNvPr id="157" name="Picture 9" descr=""/>
          <p:cNvPicPr/>
          <p:nvPr/>
        </p:nvPicPr>
        <p:blipFill>
          <a:blip r:embed="rId12"/>
          <a:stretch/>
        </p:blipFill>
        <p:spPr>
          <a:xfrm>
            <a:off x="6786720" y="5000760"/>
            <a:ext cx="1771200" cy="1390320"/>
          </a:xfrm>
          <a:prstGeom prst="rect">
            <a:avLst/>
          </a:prstGeom>
          <a:ln w="9525">
            <a:noFill/>
          </a:ln>
        </p:spPr>
      </p:pic>
      <p:sp>
        <p:nvSpPr>
          <p:cNvPr id="158" name="Rectangle 17"/>
          <p:cNvSpPr/>
          <p:nvPr/>
        </p:nvSpPr>
        <p:spPr>
          <a:xfrm>
            <a:off x="6720840" y="4429080"/>
            <a:ext cx="1819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2000" spc="-1" strike="noStrike">
                <a:solidFill>
                  <a:srgbClr val="000000"/>
                </a:solidFill>
                <a:latin typeface="Calibri"/>
              </a:rPr>
              <a:t>Excitation table</a:t>
            </a:r>
            <a:endParaRPr b="0" lang="en-US" sz="2000" spc="-1" strike="noStrike">
              <a:solidFill>
                <a:srgbClr val="000000"/>
              </a:solidFill>
              <a:latin typeface="Arial"/>
            </a:endParaRPr>
          </a:p>
        </p:txBody>
      </p:sp>
      <p:pic>
        <p:nvPicPr>
          <p:cNvPr id="159" name="Picture 10" descr=""/>
          <p:cNvPicPr/>
          <p:nvPr/>
        </p:nvPicPr>
        <p:blipFill>
          <a:blip r:embed="rId13"/>
          <a:stretch/>
        </p:blipFill>
        <p:spPr>
          <a:xfrm>
            <a:off x="3214800" y="4572000"/>
            <a:ext cx="2785680" cy="1856880"/>
          </a:xfrm>
          <a:prstGeom prst="rect">
            <a:avLst/>
          </a:prstGeom>
          <a:ln w="9525">
            <a:noFill/>
          </a:ln>
        </p:spPr>
      </p:pic>
      <p:sp>
        <p:nvSpPr>
          <p:cNvPr id="160" name="Rectangle 19"/>
          <p:cNvSpPr/>
          <p:nvPr/>
        </p:nvSpPr>
        <p:spPr>
          <a:xfrm>
            <a:off x="3742920" y="4357800"/>
            <a:ext cx="1680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2000" spc="-1" strike="noStrike">
                <a:solidFill>
                  <a:srgbClr val="000000"/>
                </a:solidFill>
                <a:latin typeface="Calibri"/>
              </a:rPr>
              <a:t>State diagram</a:t>
            </a:r>
            <a:endParaRPr b="0" lang="en-US" sz="2000" spc="-1" strike="noStrike">
              <a:solidFill>
                <a:srgbClr val="000000"/>
              </a:solidFill>
              <a:latin typeface="Arial"/>
            </a:endParaRPr>
          </a:p>
        </p:txBody>
      </p:sp>
      <p:pic>
        <p:nvPicPr>
          <p:cNvPr id="161" name="Picture 11" descr=""/>
          <p:cNvPicPr/>
          <p:nvPr/>
        </p:nvPicPr>
        <p:blipFill>
          <a:blip r:embed="rId14"/>
          <a:stretch/>
        </p:blipFill>
        <p:spPr>
          <a:xfrm>
            <a:off x="571320" y="4714920"/>
            <a:ext cx="2171520" cy="1571400"/>
          </a:xfrm>
          <a:prstGeom prst="rect">
            <a:avLst/>
          </a:prstGeom>
          <a:ln w="9525">
            <a:noFill/>
          </a:ln>
        </p:spPr>
      </p:pic>
      <p:sp>
        <p:nvSpPr>
          <p:cNvPr id="162" name="Rectangle 21"/>
          <p:cNvSpPr/>
          <p:nvPr/>
        </p:nvSpPr>
        <p:spPr>
          <a:xfrm>
            <a:off x="436680" y="4286160"/>
            <a:ext cx="262260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2000" spc="-1" strike="noStrike">
                <a:solidFill>
                  <a:srgbClr val="000000"/>
                </a:solidFill>
                <a:latin typeface="Calibri"/>
              </a:rPr>
              <a:t>Characteristic Equation</a:t>
            </a:r>
            <a:endParaRPr b="0" lang="en-US" sz="2000" spc="-1" strike="noStrike">
              <a:solidFill>
                <a:srgbClr val="000000"/>
              </a:solidFill>
              <a:latin typeface="Arial"/>
            </a:endParaRPr>
          </a:p>
        </p:txBody>
      </p:sp>
      <p:sp>
        <p:nvSpPr>
          <p:cNvPr id="163" name="Rectangle 22"/>
          <p:cNvSpPr/>
          <p:nvPr/>
        </p:nvSpPr>
        <p:spPr>
          <a:xfrm>
            <a:off x="1243800" y="6286680"/>
            <a:ext cx="1038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1800" spc="-1" strike="noStrike">
                <a:solidFill>
                  <a:srgbClr val="000000"/>
                </a:solidFill>
                <a:latin typeface="Calibri"/>
              </a:rPr>
              <a:t>Qn+1 = 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4" presetSubtype="16">
                                  <p:stCondLst>
                                    <p:cond delay="0"/>
                                  </p:stCondLst>
                                  <p:childTnLst>
                                    <p:set>
                                      <p:cBhvr>
                                        <p:cTn id="160" dur="1" fill="hold">
                                          <p:stCondLst>
                                            <p:cond delay="0"/>
                                          </p:stCondLst>
                                        </p:cTn>
                                        <p:tgtEl>
                                          <p:spTgt spid="145"/>
                                        </p:tgtEl>
                                        <p:attrNameLst>
                                          <p:attrName>style.visibility</p:attrName>
                                        </p:attrNameLst>
                                      </p:cBhvr>
                                      <p:to>
                                        <p:strVal val="visible"/>
                                      </p:to>
                                    </p:set>
                                    <p:animEffect filter="box(in)" transition="in">
                                      <p:cBhvr additive="repl">
                                        <p:cTn id="161" dur="500"/>
                                        <p:tgtEl>
                                          <p:spTgt spid="145"/>
                                        </p:tgtEl>
                                      </p:cBhvr>
                                    </p:animEffec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4" presetSubtype="16">
                                  <p:stCondLst>
                                    <p:cond delay="0"/>
                                  </p:stCondLst>
                                  <p:childTnLst>
                                    <p:set>
                                      <p:cBhvr>
                                        <p:cTn id="165" dur="1" fill="hold">
                                          <p:stCondLst>
                                            <p:cond delay="0"/>
                                          </p:stCondLst>
                                        </p:cTn>
                                        <p:tgtEl>
                                          <p:spTgt spid="144"/>
                                        </p:tgtEl>
                                        <p:attrNameLst>
                                          <p:attrName>style.visibility</p:attrName>
                                        </p:attrNameLst>
                                      </p:cBhvr>
                                      <p:to>
                                        <p:strVal val="visible"/>
                                      </p:to>
                                    </p:set>
                                    <p:animEffect filter="box(in)" transition="in">
                                      <p:cBhvr additive="repl">
                                        <p:cTn id="166" dur="500"/>
                                        <p:tgtEl>
                                          <p:spTgt spid="144"/>
                                        </p:tgtEl>
                                      </p:cBhvr>
                                    </p:animEffect>
                                  </p:childTnLst>
                                </p:cTn>
                              </p:par>
                              <p:par>
                                <p:cTn id="167" nodeType="withEffect" fill="hold" presetClass="entr" presetID="4" presetSubtype="16">
                                  <p:stCondLst>
                                    <p:cond delay="0"/>
                                  </p:stCondLst>
                                  <p:childTnLst>
                                    <p:set>
                                      <p:cBhvr>
                                        <p:cTn id="168" dur="1" fill="hold">
                                          <p:stCondLst>
                                            <p:cond delay="0"/>
                                          </p:stCondLst>
                                        </p:cTn>
                                        <p:tgtEl>
                                          <p:spTgt spid="154"/>
                                        </p:tgtEl>
                                        <p:attrNameLst>
                                          <p:attrName>style.visibility</p:attrName>
                                        </p:attrNameLst>
                                      </p:cBhvr>
                                      <p:to>
                                        <p:strVal val="visible"/>
                                      </p:to>
                                    </p:set>
                                    <p:animEffect filter="box(in)" transition="in">
                                      <p:cBhvr additive="repl">
                                        <p:cTn id="169" dur="500"/>
                                        <p:tgtEl>
                                          <p:spTgt spid="154"/>
                                        </p:tgtEl>
                                      </p:cBhvr>
                                    </p:animEffec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4" presetSubtype="16">
                                  <p:stCondLst>
                                    <p:cond delay="0"/>
                                  </p:stCondLst>
                                  <p:childTnLst>
                                    <p:set>
                                      <p:cBhvr>
                                        <p:cTn id="173" dur="1" fill="hold">
                                          <p:stCondLst>
                                            <p:cond delay="0"/>
                                          </p:stCondLst>
                                        </p:cTn>
                                        <p:tgtEl>
                                          <p:spTgt spid="156"/>
                                        </p:tgtEl>
                                        <p:attrNameLst>
                                          <p:attrName>style.visibility</p:attrName>
                                        </p:attrNameLst>
                                      </p:cBhvr>
                                      <p:to>
                                        <p:strVal val="visible"/>
                                      </p:to>
                                    </p:set>
                                    <p:animEffect filter="box(in)" transition="in">
                                      <p:cBhvr additive="repl">
                                        <p:cTn id="174" dur="500"/>
                                        <p:tgtEl>
                                          <p:spTgt spid="156"/>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4" presetSubtype="16">
                                  <p:stCondLst>
                                    <p:cond delay="0"/>
                                  </p:stCondLst>
                                  <p:childTnLst>
                                    <p:set>
                                      <p:cBhvr>
                                        <p:cTn id="178" dur="1" fill="hold">
                                          <p:stCondLst>
                                            <p:cond delay="0"/>
                                          </p:stCondLst>
                                        </p:cTn>
                                        <p:tgtEl>
                                          <p:spTgt spid="162"/>
                                        </p:tgtEl>
                                        <p:attrNameLst>
                                          <p:attrName>style.visibility</p:attrName>
                                        </p:attrNameLst>
                                      </p:cBhvr>
                                      <p:to>
                                        <p:strVal val="visible"/>
                                      </p:to>
                                    </p:set>
                                    <p:animEffect filter="box(in)" transition="in">
                                      <p:cBhvr additive="repl">
                                        <p:cTn id="179" dur="500"/>
                                        <p:tgtEl>
                                          <p:spTgt spid="162"/>
                                        </p:tgtEl>
                                      </p:cBhvr>
                                    </p:animEffect>
                                  </p:childTnLst>
                                </p:cTn>
                              </p:par>
                              <p:par>
                                <p:cTn id="180" nodeType="withEffect" fill="hold" presetClass="entr" presetID="4" presetSubtype="16">
                                  <p:stCondLst>
                                    <p:cond delay="0"/>
                                  </p:stCondLst>
                                  <p:childTnLst>
                                    <p:set>
                                      <p:cBhvr>
                                        <p:cTn id="181" dur="1" fill="hold">
                                          <p:stCondLst>
                                            <p:cond delay="0"/>
                                          </p:stCondLst>
                                        </p:cTn>
                                        <p:tgtEl>
                                          <p:spTgt spid="161"/>
                                        </p:tgtEl>
                                        <p:attrNameLst>
                                          <p:attrName>style.visibility</p:attrName>
                                        </p:attrNameLst>
                                      </p:cBhvr>
                                      <p:to>
                                        <p:strVal val="visible"/>
                                      </p:to>
                                    </p:set>
                                    <p:animEffect filter="box(in)" transition="in">
                                      <p:cBhvr additive="repl">
                                        <p:cTn id="182" dur="500"/>
                                        <p:tgtEl>
                                          <p:spTgt spid="161"/>
                                        </p:tgtEl>
                                      </p:cBhvr>
                                    </p:animEffect>
                                  </p:childTnLst>
                                </p:cTn>
                              </p:par>
                              <p:par>
                                <p:cTn id="183" nodeType="withEffect" fill="hold" presetClass="entr" presetID="4" presetSubtype="16">
                                  <p:stCondLst>
                                    <p:cond delay="0"/>
                                  </p:stCondLst>
                                  <p:childTnLst>
                                    <p:set>
                                      <p:cBhvr>
                                        <p:cTn id="184" dur="1" fill="hold">
                                          <p:stCondLst>
                                            <p:cond delay="0"/>
                                          </p:stCondLst>
                                        </p:cTn>
                                        <p:tgtEl>
                                          <p:spTgt spid="163"/>
                                        </p:tgtEl>
                                        <p:attrNameLst>
                                          <p:attrName>style.visibility</p:attrName>
                                        </p:attrNameLst>
                                      </p:cBhvr>
                                      <p:to>
                                        <p:strVal val="visible"/>
                                      </p:to>
                                    </p:set>
                                    <p:animEffect filter="box(in)" transition="in">
                                      <p:cBhvr additive="repl">
                                        <p:cTn id="185" dur="500"/>
                                        <p:tgtEl>
                                          <p:spTgt spid="163"/>
                                        </p:tgtEl>
                                      </p:cBhvr>
                                    </p:animEffec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4" presetSubtype="16">
                                  <p:stCondLst>
                                    <p:cond delay="0"/>
                                  </p:stCondLst>
                                  <p:childTnLst>
                                    <p:set>
                                      <p:cBhvr>
                                        <p:cTn id="189" dur="1" fill="hold">
                                          <p:stCondLst>
                                            <p:cond delay="0"/>
                                          </p:stCondLst>
                                        </p:cTn>
                                        <p:tgtEl>
                                          <p:spTgt spid="160"/>
                                        </p:tgtEl>
                                        <p:attrNameLst>
                                          <p:attrName>style.visibility</p:attrName>
                                        </p:attrNameLst>
                                      </p:cBhvr>
                                      <p:to>
                                        <p:strVal val="visible"/>
                                      </p:to>
                                    </p:set>
                                    <p:animEffect filter="box(in)" transition="in">
                                      <p:cBhvr additive="repl">
                                        <p:cTn id="190" dur="500"/>
                                        <p:tgtEl>
                                          <p:spTgt spid="160"/>
                                        </p:tgtEl>
                                      </p:cBhvr>
                                    </p:animEffect>
                                  </p:childTnLst>
                                </p:cTn>
                              </p:par>
                              <p:par>
                                <p:cTn id="191" nodeType="withEffect" fill="hold" presetClass="entr" presetID="4" presetSubtype="16">
                                  <p:stCondLst>
                                    <p:cond delay="0"/>
                                  </p:stCondLst>
                                  <p:childTnLst>
                                    <p:set>
                                      <p:cBhvr>
                                        <p:cTn id="192" dur="1" fill="hold">
                                          <p:stCondLst>
                                            <p:cond delay="0"/>
                                          </p:stCondLst>
                                        </p:cTn>
                                        <p:tgtEl>
                                          <p:spTgt spid="159"/>
                                        </p:tgtEl>
                                        <p:attrNameLst>
                                          <p:attrName>style.visibility</p:attrName>
                                        </p:attrNameLst>
                                      </p:cBhvr>
                                      <p:to>
                                        <p:strVal val="visible"/>
                                      </p:to>
                                    </p:set>
                                    <p:animEffect filter="box(in)" transition="in">
                                      <p:cBhvr additive="repl">
                                        <p:cTn id="193" dur="500"/>
                                        <p:tgtEl>
                                          <p:spTgt spid="159"/>
                                        </p:tgtEl>
                                      </p:cBhvr>
                                    </p:animEffect>
                                  </p:childTnLst>
                                </p:cTn>
                              </p:par>
                            </p:childTnLst>
                          </p:cTn>
                        </p:par>
                      </p:childTnLst>
                    </p:cTn>
                  </p:par>
                  <p:par>
                    <p:cTn id="194" fill="hold">
                      <p:stCondLst>
                        <p:cond delay="indefinite"/>
                      </p:stCondLst>
                      <p:childTnLst>
                        <p:par>
                          <p:cTn id="195" fill="hold">
                            <p:stCondLst>
                              <p:cond delay="0"/>
                            </p:stCondLst>
                            <p:childTnLst>
                              <p:par>
                                <p:cTn id="196" nodeType="clickEffect" fill="hold" presetClass="entr" presetID="4" presetSubtype="16">
                                  <p:stCondLst>
                                    <p:cond delay="0"/>
                                  </p:stCondLst>
                                  <p:childTnLst>
                                    <p:set>
                                      <p:cBhvr>
                                        <p:cTn id="197" dur="1" fill="hold">
                                          <p:stCondLst>
                                            <p:cond delay="0"/>
                                          </p:stCondLst>
                                        </p:cTn>
                                        <p:tgtEl>
                                          <p:spTgt spid="158"/>
                                        </p:tgtEl>
                                        <p:attrNameLst>
                                          <p:attrName>style.visibility</p:attrName>
                                        </p:attrNameLst>
                                      </p:cBhvr>
                                      <p:to>
                                        <p:strVal val="visible"/>
                                      </p:to>
                                    </p:set>
                                    <p:animEffect filter="box(in)" transition="in">
                                      <p:cBhvr additive="repl">
                                        <p:cTn id="198" dur="500"/>
                                        <p:tgtEl>
                                          <p:spTgt spid="158"/>
                                        </p:tgtEl>
                                      </p:cBhvr>
                                    </p:animEffect>
                                  </p:childTnLst>
                                </p:cTn>
                              </p:par>
                              <p:par>
                                <p:cTn id="199" nodeType="withEffect" fill="hold" presetClass="entr" presetID="4" presetSubtype="16">
                                  <p:stCondLst>
                                    <p:cond delay="0"/>
                                  </p:stCondLst>
                                  <p:childTnLst>
                                    <p:set>
                                      <p:cBhvr>
                                        <p:cTn id="200" dur="1" fill="hold">
                                          <p:stCondLst>
                                            <p:cond delay="0"/>
                                          </p:stCondLst>
                                        </p:cTn>
                                        <p:tgtEl>
                                          <p:spTgt spid="157"/>
                                        </p:tgtEl>
                                        <p:attrNameLst>
                                          <p:attrName>style.visibility</p:attrName>
                                        </p:attrNameLst>
                                      </p:cBhvr>
                                      <p:to>
                                        <p:strVal val="visible"/>
                                      </p:to>
                                    </p:set>
                                    <p:animEffect filter="box(in)" transition="in">
                                      <p:cBhvr additive="repl">
                                        <p:cTn id="201"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anchor="ctr">
            <a:normAutofit fontScale="80000"/>
          </a:bodyPr>
          <a:p>
            <a:pPr indent="0" algn="ctr">
              <a:lnSpc>
                <a:spcPct val="100000"/>
              </a:lnSpc>
              <a:buNone/>
            </a:pPr>
            <a:r>
              <a:rPr b="1" lang="en-US" sz="4400" spc="-1" strike="noStrike">
                <a:solidFill>
                  <a:srgbClr val="000000"/>
                </a:solidFill>
                <a:latin typeface="Calibri"/>
              </a:rPr>
              <a:t>Types of Sequential Circuits</a:t>
            </a:r>
            <a:br>
              <a:rPr sz="4400"/>
            </a:br>
            <a:endParaRPr b="0" lang="en-US" sz="4400" spc="-1" strike="noStrike">
              <a:solidFill>
                <a:srgbClr val="000000"/>
              </a:solidFill>
              <a:latin typeface="Calibri"/>
            </a:endParaRPr>
          </a:p>
        </p:txBody>
      </p:sp>
      <p:sp>
        <p:nvSpPr>
          <p:cNvPr id="51" name="PlaceHolder 2"/>
          <p:cNvSpPr>
            <a:spLocks noGrp="1"/>
          </p:cNvSpPr>
          <p:nvPr>
            <p:ph/>
          </p:nvPr>
        </p:nvSpPr>
        <p:spPr>
          <a:xfrm>
            <a:off x="457200" y="1600200"/>
            <a:ext cx="8329320" cy="4525560"/>
          </a:xfrm>
          <a:prstGeom prst="rect">
            <a:avLst/>
          </a:prstGeom>
          <a:noFill/>
          <a:ln w="0">
            <a:noFill/>
          </a:ln>
        </p:spPr>
        <p:txBody>
          <a:bodyPr anchor="t">
            <a:normAutofit/>
          </a:bodyPr>
          <a:p>
            <a:pPr marL="343080" indent="-343080" algn="just">
              <a:lnSpc>
                <a:spcPct val="100000"/>
              </a:lnSpc>
              <a:spcBef>
                <a:spcPts val="641"/>
              </a:spcBef>
              <a:buClr>
                <a:srgbClr val="000000"/>
              </a:buClr>
              <a:buFont typeface="Arial"/>
              <a:buChar char="•"/>
            </a:pPr>
            <a:r>
              <a:rPr b="0" lang="en-US" sz="3200" spc="-1" strike="noStrike">
                <a:solidFill>
                  <a:srgbClr val="000000"/>
                </a:solidFill>
                <a:latin typeface="Calibri"/>
              </a:rPr>
              <a:t>Asynchronous sequential circuits : In  asynchronous sequential circuits change in input signals can affect memory element at any instant of time.</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pPr>
            <a:r>
              <a:rPr b="0" lang="en-US" sz="3200" spc="-1" strike="noStrike">
                <a:solidFill>
                  <a:srgbClr val="000000"/>
                </a:solidFill>
                <a:latin typeface="Calibri"/>
              </a:rPr>
              <a:t>Synchronous sequential circuits : In Synchronous sequential circuits, signals can affect the memory elements only at discrete instants of time.</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0">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4680"/>
            <a:ext cx="8229240" cy="796680"/>
          </a:xfrm>
          <a:prstGeom prst="rect">
            <a:avLst/>
          </a:prstGeom>
          <a:noFill/>
          <a:ln w="0">
            <a:noFill/>
          </a:ln>
        </p:spPr>
        <p:txBody>
          <a:bodyPr anchor="ctr">
            <a:noAutofit/>
          </a:bodyPr>
          <a:p>
            <a:pPr indent="0" algn="ctr">
              <a:lnSpc>
                <a:spcPct val="100000"/>
              </a:lnSpc>
              <a:buNone/>
            </a:pPr>
            <a:r>
              <a:rPr b="1" lang="en-US" sz="4400" spc="-1" strike="noStrike">
                <a:solidFill>
                  <a:srgbClr val="000000"/>
                </a:solidFill>
                <a:latin typeface="Calibri"/>
              </a:rPr>
              <a:t>JK Flipflop</a:t>
            </a:r>
            <a:endParaRPr b="0" lang="en-US" sz="4400" spc="-1" strike="noStrike">
              <a:solidFill>
                <a:srgbClr val="000000"/>
              </a:solidFill>
              <a:latin typeface="Calibri"/>
            </a:endParaRPr>
          </a:p>
        </p:txBody>
      </p:sp>
      <p:sp>
        <p:nvSpPr>
          <p:cNvPr id="165" name="PlaceHolder 2"/>
          <p:cNvSpPr>
            <a:spLocks noGrp="1"/>
          </p:cNvSpPr>
          <p:nvPr>
            <p:ph/>
          </p:nvPr>
        </p:nvSpPr>
        <p:spPr>
          <a:xfrm>
            <a:off x="457200" y="1600200"/>
            <a:ext cx="8229240" cy="452556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JK flipflop is also a modification of SR flipflop. </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The uncertainity in the state of an SR flipflop when S=R=1 is being eliminated in JK flipflop.</a:t>
            </a:r>
            <a:endParaRPr b="0" lang="en-US" sz="3200" spc="-1" strike="noStrike">
              <a:solidFill>
                <a:srgbClr val="000000"/>
              </a:solidFill>
              <a:latin typeface="Calibri"/>
            </a:endParaRPr>
          </a:p>
          <a:p>
            <a:pPr marL="343080" indent="0">
              <a:lnSpc>
                <a:spcPct val="100000"/>
              </a:lnSpc>
              <a:spcBef>
                <a:spcPts val="641"/>
              </a:spcBef>
              <a:buNone/>
              <a:tabLst>
                <a:tab algn="l" pos="0"/>
              </a:tabLst>
            </a:pPr>
            <a:endParaRPr b="0" lang="en-US" sz="3200" spc="-1" strike="noStrike">
              <a:solidFill>
                <a:srgbClr val="000000"/>
              </a:solidFill>
              <a:latin typeface="Calibri"/>
            </a:endParaRPr>
          </a:p>
        </p:txBody>
      </p:sp>
      <p:sp>
        <p:nvSpPr>
          <p:cNvPr id="166" name="Rectangle 4"/>
          <p:cNvSpPr/>
          <p:nvPr/>
        </p:nvSpPr>
        <p:spPr>
          <a:xfrm>
            <a:off x="3511080" y="3500280"/>
            <a:ext cx="20692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2800" spc="-1" strike="noStrike">
                <a:solidFill>
                  <a:srgbClr val="000000"/>
                </a:solidFill>
                <a:latin typeface="Calibri"/>
              </a:rPr>
              <a:t>Logic symbol</a:t>
            </a:r>
            <a:endParaRPr b="0" lang="en-US" sz="2800" spc="-1" strike="noStrike">
              <a:solidFill>
                <a:srgbClr val="000000"/>
              </a:solidFill>
              <a:latin typeface="Arial"/>
            </a:endParaRPr>
          </a:p>
        </p:txBody>
      </p:sp>
      <p:pic>
        <p:nvPicPr>
          <p:cNvPr id="167" name="Picture 7" descr=""/>
          <p:cNvPicPr/>
          <p:nvPr/>
        </p:nvPicPr>
        <p:blipFill>
          <a:blip r:embed="rId1"/>
          <a:stretch/>
        </p:blipFill>
        <p:spPr>
          <a:xfrm>
            <a:off x="3214800" y="4214880"/>
            <a:ext cx="2356920" cy="1856880"/>
          </a:xfrm>
          <a:prstGeom prst="rect">
            <a:avLst/>
          </a:prstGeom>
          <a:ln w="9525">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914400" y="0"/>
            <a:ext cx="8229240" cy="499680"/>
          </a:xfrm>
          <a:prstGeom prst="rect">
            <a:avLst/>
          </a:prstGeom>
          <a:noFill/>
          <a:ln w="0">
            <a:noFill/>
          </a:ln>
        </p:spPr>
        <p:txBody>
          <a:bodyPr anchor="ctr">
            <a:normAutofit fontScale="62000"/>
          </a:bodyPr>
          <a:p>
            <a:pPr indent="0" algn="ctr">
              <a:lnSpc>
                <a:spcPct val="100000"/>
              </a:lnSpc>
              <a:buNone/>
            </a:pPr>
            <a:r>
              <a:rPr b="1" lang="en-US" sz="4400" spc="-1" strike="noStrike">
                <a:solidFill>
                  <a:srgbClr val="000000"/>
                </a:solidFill>
                <a:latin typeface="Calibri"/>
              </a:rPr>
              <a:t>JK Flipflop working cont…</a:t>
            </a:r>
            <a:endParaRPr b="0" lang="en-US" sz="4400" spc="-1" strike="noStrike">
              <a:solidFill>
                <a:srgbClr val="000000"/>
              </a:solidFill>
              <a:latin typeface="Calibri"/>
            </a:endParaRPr>
          </a:p>
        </p:txBody>
      </p:sp>
      <p:pic>
        <p:nvPicPr>
          <p:cNvPr id="169" name="image14.png" descr=""/>
          <p:cNvPicPr/>
          <p:nvPr/>
        </p:nvPicPr>
        <p:blipFill>
          <a:blip r:embed="rId1"/>
          <a:stretch/>
        </p:blipFill>
        <p:spPr>
          <a:xfrm>
            <a:off x="0" y="1428840"/>
            <a:ext cx="3500280" cy="2928600"/>
          </a:xfrm>
          <a:prstGeom prst="rect">
            <a:avLst/>
          </a:prstGeom>
          <a:ln w="0">
            <a:noFill/>
          </a:ln>
        </p:spPr>
      </p:pic>
      <p:graphicFrame>
        <p:nvGraphicFramePr>
          <p:cNvPr id="170" name="Object 5"/>
          <p:cNvGraphicFramePr/>
          <p:nvPr/>
        </p:nvGraphicFramePr>
        <p:xfrm>
          <a:off x="0" y="0"/>
          <a:ext cx="199800" cy="218880"/>
        </p:xfrm>
        <a:graphic>
          <a:graphicData uri="http://schemas.openxmlformats.org/presentationml/2006/ole">
            <p:oleObj progId="PBrush" r:id="rId2" spid="">
              <p:embed/>
              <p:pic>
                <p:nvPicPr>
                  <p:cNvPr id="171" name="Object 5" descr=""/>
                  <p:cNvPicPr/>
                  <p:nvPr/>
                </p:nvPicPr>
                <p:blipFill>
                  <a:blip r:embed="rId3"/>
                  <a:stretch/>
                </p:blipFill>
                <p:spPr>
                  <a:xfrm>
                    <a:off x="0" y="0"/>
                    <a:ext cx="199800" cy="218880"/>
                  </a:xfrm>
                  <a:prstGeom prst="rect">
                    <a:avLst/>
                  </a:prstGeom>
                  <a:ln w="0">
                    <a:noFill/>
                  </a:ln>
                </p:spPr>
              </p:pic>
            </p:oleObj>
          </a:graphicData>
        </a:graphic>
      </p:graphicFrame>
      <p:graphicFrame>
        <p:nvGraphicFramePr>
          <p:cNvPr id="172" name="Object 4"/>
          <p:cNvGraphicFramePr/>
          <p:nvPr/>
        </p:nvGraphicFramePr>
        <p:xfrm>
          <a:off x="0" y="0"/>
          <a:ext cx="199800" cy="218880"/>
        </p:xfrm>
        <a:graphic>
          <a:graphicData uri="http://schemas.openxmlformats.org/presentationml/2006/ole">
            <p:oleObj progId="PBrush" r:id="rId4" spid="">
              <p:embed/>
              <p:pic>
                <p:nvPicPr>
                  <p:cNvPr id="173" name="Object 4" descr=""/>
                  <p:cNvPicPr/>
                  <p:nvPr/>
                </p:nvPicPr>
                <p:blipFill>
                  <a:blip r:embed="rId5"/>
                  <a:stretch/>
                </p:blipFill>
                <p:spPr>
                  <a:xfrm>
                    <a:off x="0" y="0"/>
                    <a:ext cx="199800" cy="218880"/>
                  </a:xfrm>
                  <a:prstGeom prst="rect">
                    <a:avLst/>
                  </a:prstGeom>
                  <a:ln w="0">
                    <a:noFill/>
                  </a:ln>
                </p:spPr>
              </p:pic>
            </p:oleObj>
          </a:graphicData>
        </a:graphic>
      </p:graphicFrame>
      <p:graphicFrame>
        <p:nvGraphicFramePr>
          <p:cNvPr id="174" name="Object 3"/>
          <p:cNvGraphicFramePr/>
          <p:nvPr/>
        </p:nvGraphicFramePr>
        <p:xfrm>
          <a:off x="0" y="0"/>
          <a:ext cx="199800" cy="218880"/>
        </p:xfrm>
        <a:graphic>
          <a:graphicData uri="http://schemas.openxmlformats.org/presentationml/2006/ole">
            <p:oleObj progId="PBrush" r:id="rId6" spid="">
              <p:embed/>
              <p:pic>
                <p:nvPicPr>
                  <p:cNvPr id="175" name="Object 3" descr=""/>
                  <p:cNvPicPr/>
                  <p:nvPr/>
                </p:nvPicPr>
                <p:blipFill>
                  <a:blip r:embed="rId7"/>
                  <a:stretch/>
                </p:blipFill>
                <p:spPr>
                  <a:xfrm>
                    <a:off x="0" y="0"/>
                    <a:ext cx="199800" cy="218880"/>
                  </a:xfrm>
                  <a:prstGeom prst="rect">
                    <a:avLst/>
                  </a:prstGeom>
                  <a:ln w="0">
                    <a:noFill/>
                  </a:ln>
                </p:spPr>
              </p:pic>
            </p:oleObj>
          </a:graphicData>
        </a:graphic>
      </p:graphicFrame>
      <p:sp>
        <p:nvSpPr>
          <p:cNvPr id="176" name="Rectangle 14"/>
          <p:cNvSpPr/>
          <p:nvPr/>
        </p:nvSpPr>
        <p:spPr>
          <a:xfrm>
            <a:off x="690120" y="857160"/>
            <a:ext cx="1548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Logic Diagram</a:t>
            </a:r>
            <a:endParaRPr b="0" lang="en-US" sz="1800" spc="-1" strike="noStrike">
              <a:solidFill>
                <a:srgbClr val="000000"/>
              </a:solidFill>
              <a:latin typeface="Arial"/>
            </a:endParaRPr>
          </a:p>
        </p:txBody>
      </p:sp>
      <p:sp>
        <p:nvSpPr>
          <p:cNvPr id="177" name="Rectangle 22"/>
          <p:cNvSpPr/>
          <p:nvPr/>
        </p:nvSpPr>
        <p:spPr>
          <a:xfrm>
            <a:off x="3643200" y="928800"/>
            <a:ext cx="5428800" cy="819720"/>
          </a:xfrm>
          <a:prstGeom prst="rect">
            <a:avLst/>
          </a:prstGeom>
          <a:noFill/>
          <a:ln w="0">
            <a:solidFill>
              <a:srgbClr val="4f81bd"/>
            </a:solid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Calibri"/>
              </a:rPr>
              <a:t>J input is ANDed with Q’ to obtain S input and K input is ANDed with Q  to obtain R input.                     </a:t>
            </a:r>
            <a:r>
              <a:rPr b="0" lang="en-US" sz="1600" spc="-1" strike="noStrike">
                <a:solidFill>
                  <a:srgbClr val="000000"/>
                </a:solidFill>
                <a:latin typeface="Calibri"/>
              </a:rPr>
              <a:t>	</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Thus </a:t>
            </a:r>
            <a:r>
              <a:rPr b="1" lang="en-US" sz="1600" spc="-1" strike="noStrike">
                <a:solidFill>
                  <a:srgbClr val="000000"/>
                </a:solidFill>
                <a:latin typeface="Calibri"/>
              </a:rPr>
              <a:t>S= J.Q’ and R= K.Q.</a:t>
            </a:r>
            <a:endParaRPr b="0" lang="en-US" sz="1600" spc="-1" strike="noStrike">
              <a:solidFill>
                <a:srgbClr val="000000"/>
              </a:solidFill>
              <a:latin typeface="Arial"/>
            </a:endParaRPr>
          </a:p>
        </p:txBody>
      </p:sp>
      <p:sp>
        <p:nvSpPr>
          <p:cNvPr id="178" name="Rectangle 25"/>
          <p:cNvSpPr/>
          <p:nvPr/>
        </p:nvSpPr>
        <p:spPr>
          <a:xfrm>
            <a:off x="357120" y="5715000"/>
            <a:ext cx="5571720" cy="1163520"/>
          </a:xfrm>
          <a:prstGeom prst="rect">
            <a:avLst/>
          </a:prstGeom>
          <a:noFill/>
          <a:ln w="0">
            <a:solidFill>
              <a:srgbClr val="4f81bd"/>
            </a:solid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Calibri"/>
              </a:rPr>
              <a:t>Case 4: J=1 and K=1</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Q=0, Q’=1 : When J=1 ,K=1 and Q=0; S=1 and R=0 then Q</a:t>
            </a:r>
            <a:r>
              <a:rPr b="0" lang="en-US" sz="1600" spc="-1" strike="noStrike" baseline="-25000">
                <a:solidFill>
                  <a:srgbClr val="000000"/>
                </a:solidFill>
                <a:latin typeface="Calibri"/>
              </a:rPr>
              <a:t>n+1</a:t>
            </a:r>
            <a:r>
              <a:rPr b="0" lang="en-US" sz="1600" spc="-1" strike="noStrike">
                <a:solidFill>
                  <a:srgbClr val="000000"/>
                </a:solidFill>
                <a:latin typeface="Calibri"/>
              </a:rPr>
              <a:t>=1.</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Q=1, Q’=0 : When J=1 ,K=1 and Q=1; S=0 and R=1 then Q</a:t>
            </a:r>
            <a:r>
              <a:rPr b="0" lang="en-US" sz="1600" spc="-1" strike="noStrike" baseline="-25000">
                <a:solidFill>
                  <a:srgbClr val="000000"/>
                </a:solidFill>
                <a:latin typeface="Calibri"/>
              </a:rPr>
              <a:t>n+1</a:t>
            </a:r>
            <a:r>
              <a:rPr b="0" lang="en-US" sz="1600" spc="-1" strike="noStrike">
                <a:solidFill>
                  <a:srgbClr val="000000"/>
                </a:solidFill>
                <a:latin typeface="Calibri"/>
              </a:rPr>
              <a:t>=0</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Hence,  when J=1 and K=1 ; Q</a:t>
            </a:r>
            <a:r>
              <a:rPr b="0" lang="en-US" sz="1600" spc="-1" strike="noStrike" baseline="-25000">
                <a:solidFill>
                  <a:srgbClr val="000000"/>
                </a:solidFill>
                <a:latin typeface="Calibri"/>
              </a:rPr>
              <a:t>n+1</a:t>
            </a:r>
            <a:r>
              <a:rPr b="0" lang="en-US" sz="1600" spc="-1" strike="noStrike">
                <a:solidFill>
                  <a:srgbClr val="000000"/>
                </a:solidFill>
                <a:latin typeface="Calibri"/>
              </a:rPr>
              <a:t>= </a:t>
            </a:r>
            <a:r>
              <a:rPr b="1" lang="en-US" sz="1600" spc="-1" strike="noStrike">
                <a:solidFill>
                  <a:srgbClr val="000000"/>
                </a:solidFill>
                <a:latin typeface="Calibri"/>
              </a:rPr>
              <a:t>Q</a:t>
            </a:r>
            <a:r>
              <a:rPr b="1" lang="en-US" sz="1600" spc="-1" strike="noStrike" baseline="-25000">
                <a:solidFill>
                  <a:srgbClr val="000000"/>
                </a:solidFill>
                <a:latin typeface="Calibri"/>
              </a:rPr>
              <a:t>n</a:t>
            </a:r>
            <a:r>
              <a:rPr b="1" lang="en-US" sz="1600" spc="-1" strike="noStrike">
                <a:solidFill>
                  <a:srgbClr val="000000"/>
                </a:solidFill>
                <a:latin typeface="Calibri"/>
              </a:rPr>
              <a:t>’(Toggle)</a:t>
            </a:r>
            <a:endParaRPr b="0" lang="en-US" sz="1600" spc="-1" strike="noStrike">
              <a:solidFill>
                <a:srgbClr val="000000"/>
              </a:solidFill>
              <a:latin typeface="Arial"/>
            </a:endParaRPr>
          </a:p>
        </p:txBody>
      </p:sp>
      <p:sp>
        <p:nvSpPr>
          <p:cNvPr id="179" name="Rectangle 10"/>
          <p:cNvSpPr/>
          <p:nvPr/>
        </p:nvSpPr>
        <p:spPr>
          <a:xfrm>
            <a:off x="428760" y="4572000"/>
            <a:ext cx="5500440" cy="1163520"/>
          </a:xfrm>
          <a:prstGeom prst="rect">
            <a:avLst/>
          </a:prstGeom>
          <a:noFill/>
          <a:ln w="0">
            <a:solidFill>
              <a:srgbClr val="4f81bd"/>
            </a:solid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Calibri"/>
              </a:rPr>
              <a:t>Case 3: J=1 and K=0 </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Q=0, Q’=1 : When J=1 ,K=0 and Q=0; S=1 and R=0 then Q</a:t>
            </a:r>
            <a:r>
              <a:rPr b="0" lang="en-US" sz="1600" spc="-1" strike="noStrike" baseline="-25000">
                <a:solidFill>
                  <a:srgbClr val="000000"/>
                </a:solidFill>
                <a:latin typeface="Calibri"/>
              </a:rPr>
              <a:t>n+1</a:t>
            </a:r>
            <a:r>
              <a:rPr b="0" lang="en-US" sz="1600" spc="-1" strike="noStrike">
                <a:solidFill>
                  <a:srgbClr val="000000"/>
                </a:solidFill>
                <a:latin typeface="Calibri"/>
              </a:rPr>
              <a:t>=1.</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Q=1, Q’=0 : When J=1 ,K=0 and Q=1; S=0 and R=0 then Q</a:t>
            </a:r>
            <a:r>
              <a:rPr b="0" lang="en-US" sz="1600" spc="-1" strike="noStrike" baseline="-25000">
                <a:solidFill>
                  <a:srgbClr val="000000"/>
                </a:solidFill>
                <a:latin typeface="Calibri"/>
              </a:rPr>
              <a:t>n+1</a:t>
            </a:r>
            <a:r>
              <a:rPr b="0" lang="en-US" sz="1600" spc="-1" strike="noStrike">
                <a:solidFill>
                  <a:srgbClr val="000000"/>
                </a:solidFill>
                <a:latin typeface="Calibri"/>
              </a:rPr>
              <a:t>=1.</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Hence,  when J=1 and K=0 ; Q</a:t>
            </a:r>
            <a:r>
              <a:rPr b="0" lang="en-US" sz="1600" spc="-1" strike="noStrike" baseline="-25000">
                <a:solidFill>
                  <a:srgbClr val="000000"/>
                </a:solidFill>
                <a:latin typeface="Calibri"/>
              </a:rPr>
              <a:t>n+1</a:t>
            </a:r>
            <a:r>
              <a:rPr b="0" lang="en-US" sz="1600" spc="-1" strike="noStrike">
                <a:solidFill>
                  <a:srgbClr val="000000"/>
                </a:solidFill>
                <a:latin typeface="Calibri"/>
              </a:rPr>
              <a:t>= 1 (Set)</a:t>
            </a:r>
            <a:endParaRPr b="0" lang="en-US" sz="1600" spc="-1" strike="noStrike">
              <a:solidFill>
                <a:srgbClr val="000000"/>
              </a:solidFill>
              <a:latin typeface="Arial"/>
            </a:endParaRPr>
          </a:p>
        </p:txBody>
      </p:sp>
      <p:sp>
        <p:nvSpPr>
          <p:cNvPr id="180" name="Rectangle 12"/>
          <p:cNvSpPr/>
          <p:nvPr/>
        </p:nvSpPr>
        <p:spPr>
          <a:xfrm>
            <a:off x="3643200" y="3082680"/>
            <a:ext cx="5428800" cy="1437840"/>
          </a:xfrm>
          <a:prstGeom prst="rect">
            <a:avLst/>
          </a:prstGeom>
          <a:noFill/>
          <a:ln w="0">
            <a:solidFill>
              <a:srgbClr val="4f81bd"/>
            </a:solid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Calibri"/>
              </a:rPr>
              <a:t>Case 2: J=0 and K=1 </a:t>
            </a:r>
            <a:endParaRPr b="0" lang="en-US" sz="1600" spc="-1" strike="noStrike">
              <a:solidFill>
                <a:srgbClr val="000000"/>
              </a:solidFill>
              <a:latin typeface="Arial"/>
            </a:endParaRPr>
          </a:p>
          <a:p>
            <a:pPr algn="just">
              <a:lnSpc>
                <a:spcPct val="100000"/>
              </a:lnSpc>
            </a:pPr>
            <a:r>
              <a:rPr b="0" lang="en-US" sz="1600" spc="-1" strike="noStrike">
                <a:solidFill>
                  <a:srgbClr val="000000"/>
                </a:solidFill>
                <a:latin typeface="Calibri"/>
              </a:rPr>
              <a:t>Q=0, Q’=1 : When J=0 ,K=1 and Q=0; S=0 and R=0 then </a:t>
            </a:r>
            <a:r>
              <a:rPr b="1" lang="en-US" sz="1600" spc="-1" strike="noStrike">
                <a:solidFill>
                  <a:srgbClr val="000000"/>
                </a:solidFill>
                <a:latin typeface="Calibri"/>
              </a:rPr>
              <a:t>Q</a:t>
            </a:r>
            <a:r>
              <a:rPr b="1" lang="en-US" sz="1600" spc="-1" strike="noStrike" baseline="-25000">
                <a:solidFill>
                  <a:srgbClr val="000000"/>
                </a:solidFill>
                <a:latin typeface="Calibri"/>
              </a:rPr>
              <a:t>n+1</a:t>
            </a:r>
            <a:r>
              <a:rPr b="1" lang="en-US" sz="1600" spc="-1" strike="noStrike">
                <a:solidFill>
                  <a:srgbClr val="000000"/>
                </a:solidFill>
                <a:latin typeface="Calibri"/>
              </a:rPr>
              <a:t>=0.</a:t>
            </a:r>
            <a:endParaRPr b="0" lang="en-US" sz="1600" spc="-1" strike="noStrike">
              <a:solidFill>
                <a:srgbClr val="000000"/>
              </a:solidFill>
              <a:latin typeface="Arial"/>
            </a:endParaRPr>
          </a:p>
          <a:p>
            <a:pPr algn="just">
              <a:lnSpc>
                <a:spcPct val="100000"/>
              </a:lnSpc>
            </a:pPr>
            <a:r>
              <a:rPr b="0" lang="en-US" sz="1600" spc="-1" strike="noStrike">
                <a:solidFill>
                  <a:srgbClr val="000000"/>
                </a:solidFill>
                <a:latin typeface="Calibri"/>
              </a:rPr>
              <a:t>Q=1, Q’=0 : When J=0 ,K=1 and Q=1; S=0 and R=1 then </a:t>
            </a:r>
            <a:r>
              <a:rPr b="1" lang="en-US" sz="1600" spc="-1" strike="noStrike">
                <a:solidFill>
                  <a:srgbClr val="000000"/>
                </a:solidFill>
                <a:latin typeface="Calibri"/>
              </a:rPr>
              <a:t>Q</a:t>
            </a:r>
            <a:r>
              <a:rPr b="1" lang="en-US" sz="1600" spc="-1" strike="noStrike" baseline="-25000">
                <a:solidFill>
                  <a:srgbClr val="000000"/>
                </a:solidFill>
                <a:latin typeface="Calibri"/>
              </a:rPr>
              <a:t>n+1</a:t>
            </a:r>
            <a:r>
              <a:rPr b="1" lang="en-US" sz="1600" spc="-1" strike="noStrike">
                <a:solidFill>
                  <a:srgbClr val="000000"/>
                </a:solidFill>
                <a:latin typeface="Calibri"/>
              </a:rPr>
              <a:t>=0.</a:t>
            </a:r>
            <a:endParaRPr b="0" lang="en-US" sz="1600" spc="-1" strike="noStrike">
              <a:solidFill>
                <a:srgbClr val="000000"/>
              </a:solidFill>
              <a:latin typeface="Arial"/>
            </a:endParaRPr>
          </a:p>
          <a:p>
            <a:pPr algn="just">
              <a:lnSpc>
                <a:spcPct val="100000"/>
              </a:lnSpc>
            </a:pPr>
            <a:r>
              <a:rPr b="0" lang="en-US" sz="1600" spc="-1" strike="noStrike">
                <a:solidFill>
                  <a:srgbClr val="000000"/>
                </a:solidFill>
                <a:latin typeface="Calibri"/>
              </a:rPr>
              <a:t>Hence,  </a:t>
            </a:r>
            <a:r>
              <a:rPr b="0" lang="en-US" sz="1600" spc="-1" strike="noStrike">
                <a:solidFill>
                  <a:srgbClr val="000000"/>
                </a:solidFill>
                <a:latin typeface="Calibri"/>
              </a:rPr>
              <a:t>	</a:t>
            </a:r>
            <a:r>
              <a:rPr b="0" lang="en-US" sz="1600" spc="-1" strike="noStrike">
                <a:solidFill>
                  <a:srgbClr val="000000"/>
                </a:solidFill>
                <a:latin typeface="Calibri"/>
              </a:rPr>
              <a:t>when </a:t>
            </a:r>
            <a:r>
              <a:rPr b="0" lang="en-US" sz="1600" spc="-1" strike="noStrike">
                <a:solidFill>
                  <a:srgbClr val="ff0000"/>
                </a:solidFill>
                <a:latin typeface="Calibri"/>
              </a:rPr>
              <a:t>J=0 and K=1; </a:t>
            </a:r>
            <a:r>
              <a:rPr b="1" lang="en-US" sz="1600" spc="-1" strike="noStrike">
                <a:solidFill>
                  <a:srgbClr val="ff0000"/>
                </a:solidFill>
                <a:latin typeface="Calibri"/>
              </a:rPr>
              <a:t>Q</a:t>
            </a:r>
            <a:r>
              <a:rPr b="1" lang="en-US" sz="1600" spc="-1" strike="noStrike" baseline="-25000">
                <a:solidFill>
                  <a:srgbClr val="ff0000"/>
                </a:solidFill>
                <a:latin typeface="Calibri"/>
              </a:rPr>
              <a:t>n+1</a:t>
            </a:r>
            <a:r>
              <a:rPr b="1" lang="en-US" sz="1600" spc="-1" strike="noStrike">
                <a:solidFill>
                  <a:srgbClr val="ff0000"/>
                </a:solidFill>
                <a:latin typeface="Calibri"/>
              </a:rPr>
              <a:t>= 0(Reset)</a:t>
            </a:r>
            <a:endParaRPr b="0" lang="en-US" sz="16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81" name="Rectangle 13"/>
          <p:cNvSpPr/>
          <p:nvPr/>
        </p:nvSpPr>
        <p:spPr>
          <a:xfrm>
            <a:off x="3643200" y="1928880"/>
            <a:ext cx="5428800" cy="1096560"/>
          </a:xfrm>
          <a:prstGeom prst="rect">
            <a:avLst/>
          </a:prstGeom>
          <a:noFill/>
          <a:ln w="0">
            <a:solidFill>
              <a:srgbClr val="4f81bd"/>
            </a:solid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Calibri"/>
              </a:rPr>
              <a:t>Case 1: J=K=0</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When J=K=0, S=R=0 and according to truth table of SR flipflop, output does not change. Hence,  </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Calibri"/>
              </a:rPr>
              <a:t>	</a:t>
            </a:r>
            <a:r>
              <a:rPr b="0" lang="en-US" sz="1600" spc="-1" strike="noStrike">
                <a:solidFill>
                  <a:srgbClr val="000000"/>
                </a:solidFill>
                <a:latin typeface="Calibri"/>
              </a:rPr>
              <a:t>when  </a:t>
            </a:r>
            <a:r>
              <a:rPr b="0" lang="en-US" sz="1600" spc="-1" strike="noStrike">
                <a:solidFill>
                  <a:srgbClr val="ff0000"/>
                </a:solidFill>
                <a:latin typeface="Calibri"/>
              </a:rPr>
              <a:t>J=K=0; </a:t>
            </a:r>
            <a:r>
              <a:rPr b="1" lang="en-US" sz="1600" spc="-1" strike="noStrike">
                <a:solidFill>
                  <a:srgbClr val="ff0000"/>
                </a:solidFill>
                <a:latin typeface="Calibri"/>
              </a:rPr>
              <a:t>Q</a:t>
            </a:r>
            <a:r>
              <a:rPr b="1" lang="en-US" sz="1600" spc="-1" strike="noStrike" baseline="-25000">
                <a:solidFill>
                  <a:srgbClr val="ff0000"/>
                </a:solidFill>
                <a:latin typeface="Calibri"/>
              </a:rPr>
              <a:t>n+1</a:t>
            </a:r>
            <a:r>
              <a:rPr b="1" lang="en-US" sz="1600" spc="-1" strike="noStrike">
                <a:solidFill>
                  <a:srgbClr val="ff0000"/>
                </a:solidFill>
                <a:latin typeface="Calibri"/>
              </a:rPr>
              <a:t>= Q</a:t>
            </a:r>
            <a:r>
              <a:rPr b="1" lang="en-US" sz="1600" spc="-1" strike="noStrike" baseline="-25000">
                <a:solidFill>
                  <a:srgbClr val="ff0000"/>
                </a:solidFill>
                <a:latin typeface="Calibri"/>
              </a:rPr>
              <a:t>n</a:t>
            </a:r>
            <a:r>
              <a:rPr b="1" lang="en-US" sz="1600" spc="-1" strike="noStrike">
                <a:solidFill>
                  <a:srgbClr val="ff0000"/>
                </a:solidFill>
                <a:latin typeface="Calibri"/>
              </a:rPr>
              <a:t> (no output change)</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2" dur="indefinite" restart="never" nodeType="tmRoot">
          <p:childTnLst>
            <p:seq>
              <p:cTn id="203" dur="indefinite" nodeType="mainSeq">
                <p:childTnLst>
                  <p:par>
                    <p:cTn id="204" fill="hold">
                      <p:stCondLst>
                        <p:cond delay="indefinite"/>
                      </p:stCondLst>
                      <p:childTnLst>
                        <p:par>
                          <p:cTn id="205" fill="hold">
                            <p:stCondLst>
                              <p:cond delay="0"/>
                            </p:stCondLst>
                            <p:childTnLst>
                              <p:par>
                                <p:cTn id="206" nodeType="clickEffect" fill="hold" presetClass="entr" presetID="4" presetSubtype="16">
                                  <p:stCondLst>
                                    <p:cond delay="0"/>
                                  </p:stCondLst>
                                  <p:childTnLst>
                                    <p:set>
                                      <p:cBhvr>
                                        <p:cTn id="207" dur="1" fill="hold">
                                          <p:stCondLst>
                                            <p:cond delay="0"/>
                                          </p:stCondLst>
                                        </p:cTn>
                                        <p:tgtEl>
                                          <p:spTgt spid="177"/>
                                        </p:tgtEl>
                                        <p:attrNameLst>
                                          <p:attrName>style.visibility</p:attrName>
                                        </p:attrNameLst>
                                      </p:cBhvr>
                                      <p:to>
                                        <p:strVal val="visible"/>
                                      </p:to>
                                    </p:set>
                                    <p:animEffect filter="box(in)" transition="in">
                                      <p:cBhvr additive="repl">
                                        <p:cTn id="208" dur="500"/>
                                        <p:tgtEl>
                                          <p:spTgt spid="177"/>
                                        </p:tgtEl>
                                      </p:cBhvr>
                                    </p:animEffec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4" presetSubtype="16">
                                  <p:stCondLst>
                                    <p:cond delay="0"/>
                                  </p:stCondLst>
                                  <p:childTnLst>
                                    <p:set>
                                      <p:cBhvr>
                                        <p:cTn id="212" dur="1" fill="hold">
                                          <p:stCondLst>
                                            <p:cond delay="0"/>
                                          </p:stCondLst>
                                        </p:cTn>
                                        <p:tgtEl>
                                          <p:spTgt spid="181"/>
                                        </p:tgtEl>
                                        <p:attrNameLst>
                                          <p:attrName>style.visibility</p:attrName>
                                        </p:attrNameLst>
                                      </p:cBhvr>
                                      <p:to>
                                        <p:strVal val="visible"/>
                                      </p:to>
                                    </p:set>
                                    <p:animEffect filter="box(in)" transition="in">
                                      <p:cBhvr additive="repl">
                                        <p:cTn id="213" dur="500"/>
                                        <p:tgtEl>
                                          <p:spTgt spid="181"/>
                                        </p:tgtEl>
                                      </p:cBhvr>
                                    </p:animEffec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4" presetSubtype="16">
                                  <p:stCondLst>
                                    <p:cond delay="0"/>
                                  </p:stCondLst>
                                  <p:childTnLst>
                                    <p:set>
                                      <p:cBhvr>
                                        <p:cTn id="217" dur="1" fill="hold">
                                          <p:stCondLst>
                                            <p:cond delay="0"/>
                                          </p:stCondLst>
                                        </p:cTn>
                                        <p:tgtEl>
                                          <p:spTgt spid="180"/>
                                        </p:tgtEl>
                                        <p:attrNameLst>
                                          <p:attrName>style.visibility</p:attrName>
                                        </p:attrNameLst>
                                      </p:cBhvr>
                                      <p:to>
                                        <p:strVal val="visible"/>
                                      </p:to>
                                    </p:set>
                                    <p:animEffect filter="box(in)" transition="in">
                                      <p:cBhvr additive="repl">
                                        <p:cTn id="218" dur="500"/>
                                        <p:tgtEl>
                                          <p:spTgt spid="180"/>
                                        </p:tgtEl>
                                      </p:cBhvr>
                                    </p:animEffec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4" presetSubtype="16">
                                  <p:stCondLst>
                                    <p:cond delay="0"/>
                                  </p:stCondLst>
                                  <p:childTnLst>
                                    <p:set>
                                      <p:cBhvr>
                                        <p:cTn id="222" dur="1" fill="hold">
                                          <p:stCondLst>
                                            <p:cond delay="0"/>
                                          </p:stCondLst>
                                        </p:cTn>
                                        <p:tgtEl>
                                          <p:spTgt spid="179"/>
                                        </p:tgtEl>
                                        <p:attrNameLst>
                                          <p:attrName>style.visibility</p:attrName>
                                        </p:attrNameLst>
                                      </p:cBhvr>
                                      <p:to>
                                        <p:strVal val="visible"/>
                                      </p:to>
                                    </p:set>
                                    <p:animEffect filter="box(in)" transition="in">
                                      <p:cBhvr additive="repl">
                                        <p:cTn id="223" dur="500"/>
                                        <p:tgtEl>
                                          <p:spTgt spid="179"/>
                                        </p:tgtEl>
                                      </p:cBhvr>
                                    </p:animEffect>
                                  </p:childTnLst>
                                </p:cTn>
                              </p:par>
                            </p:childTnLst>
                          </p:cTn>
                        </p:par>
                      </p:childTnLst>
                    </p:cTn>
                  </p:par>
                  <p:par>
                    <p:cTn id="224" fill="hold">
                      <p:stCondLst>
                        <p:cond delay="indefinite"/>
                      </p:stCondLst>
                      <p:childTnLst>
                        <p:par>
                          <p:cTn id="225" fill="hold">
                            <p:stCondLst>
                              <p:cond delay="0"/>
                            </p:stCondLst>
                            <p:childTnLst>
                              <p:par>
                                <p:cTn id="226" nodeType="clickEffect" fill="hold" presetClass="entr" presetID="4" presetSubtype="16">
                                  <p:stCondLst>
                                    <p:cond delay="0"/>
                                  </p:stCondLst>
                                  <p:childTnLst>
                                    <p:set>
                                      <p:cBhvr>
                                        <p:cTn id="227" dur="1" fill="hold">
                                          <p:stCondLst>
                                            <p:cond delay="0"/>
                                          </p:stCondLst>
                                        </p:cTn>
                                        <p:tgtEl>
                                          <p:spTgt spid="178"/>
                                        </p:tgtEl>
                                        <p:attrNameLst>
                                          <p:attrName>style.visibility</p:attrName>
                                        </p:attrNameLst>
                                      </p:cBhvr>
                                      <p:to>
                                        <p:strVal val="visible"/>
                                      </p:to>
                                    </p:set>
                                    <p:animEffect filter="box(in)" transition="in">
                                      <p:cBhvr additive="repl">
                                        <p:cTn id="228"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357120"/>
            <a:ext cx="8229240" cy="571320"/>
          </a:xfrm>
          <a:prstGeom prst="rect">
            <a:avLst/>
          </a:prstGeom>
          <a:noFill/>
          <a:ln w="0">
            <a:noFill/>
          </a:ln>
        </p:spPr>
        <p:txBody>
          <a:bodyPr anchor="ctr">
            <a:noAutofit/>
          </a:bodyPr>
          <a:p>
            <a:pPr indent="0" algn="ctr">
              <a:lnSpc>
                <a:spcPct val="100000"/>
              </a:lnSpc>
              <a:buNone/>
            </a:pPr>
            <a:r>
              <a:rPr b="1" lang="en-US" sz="4000" spc="-1" strike="noStrike">
                <a:solidFill>
                  <a:srgbClr val="000000"/>
                </a:solidFill>
                <a:latin typeface="Calibri"/>
              </a:rPr>
              <a:t>JK Flipflop working cont…</a:t>
            </a:r>
            <a:endParaRPr b="0" lang="en-US" sz="4000" spc="-1" strike="noStrike">
              <a:solidFill>
                <a:srgbClr val="000000"/>
              </a:solidFill>
              <a:latin typeface="Calibri"/>
            </a:endParaRPr>
          </a:p>
        </p:txBody>
      </p:sp>
      <p:sp>
        <p:nvSpPr>
          <p:cNvPr id="183" name="Rectangle 5"/>
          <p:cNvSpPr/>
          <p:nvPr/>
        </p:nvSpPr>
        <p:spPr>
          <a:xfrm>
            <a:off x="2500200" y="1038600"/>
            <a:ext cx="31428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n-US" sz="2400" spc="-1" strike="noStrike">
                <a:solidFill>
                  <a:srgbClr val="000000"/>
                </a:solidFill>
                <a:latin typeface="Calibri"/>
              </a:rPr>
              <a:t>Characteristic table</a:t>
            </a:r>
            <a:endParaRPr b="0" lang="en-US" sz="2400" spc="-1" strike="noStrike">
              <a:solidFill>
                <a:srgbClr val="000000"/>
              </a:solidFill>
              <a:latin typeface="Arial"/>
            </a:endParaRPr>
          </a:p>
        </p:txBody>
      </p:sp>
      <p:graphicFrame>
        <p:nvGraphicFramePr>
          <p:cNvPr id="184" name="Object 5"/>
          <p:cNvGraphicFramePr/>
          <p:nvPr/>
        </p:nvGraphicFramePr>
        <p:xfrm>
          <a:off x="0" y="0"/>
          <a:ext cx="199800" cy="218880"/>
        </p:xfrm>
        <a:graphic>
          <a:graphicData uri="http://schemas.openxmlformats.org/presentationml/2006/ole">
            <p:oleObj progId="PBrush" r:id="rId1" spid="">
              <p:embed/>
              <p:pic>
                <p:nvPicPr>
                  <p:cNvPr id="185" name="Object 5" descr=""/>
                  <p:cNvPicPr/>
                  <p:nvPr/>
                </p:nvPicPr>
                <p:blipFill>
                  <a:blip r:embed="rId2"/>
                  <a:stretch/>
                </p:blipFill>
                <p:spPr>
                  <a:xfrm>
                    <a:off x="0" y="0"/>
                    <a:ext cx="199800" cy="218880"/>
                  </a:xfrm>
                  <a:prstGeom prst="rect">
                    <a:avLst/>
                  </a:prstGeom>
                  <a:ln w="0">
                    <a:noFill/>
                  </a:ln>
                </p:spPr>
              </p:pic>
            </p:oleObj>
          </a:graphicData>
        </a:graphic>
      </p:graphicFrame>
      <p:graphicFrame>
        <p:nvGraphicFramePr>
          <p:cNvPr id="186" name="Object 4"/>
          <p:cNvGraphicFramePr/>
          <p:nvPr/>
        </p:nvGraphicFramePr>
        <p:xfrm>
          <a:off x="0" y="0"/>
          <a:ext cx="199800" cy="218880"/>
        </p:xfrm>
        <a:graphic>
          <a:graphicData uri="http://schemas.openxmlformats.org/presentationml/2006/ole">
            <p:oleObj progId="PBrush" r:id="rId3" spid="">
              <p:embed/>
              <p:pic>
                <p:nvPicPr>
                  <p:cNvPr id="187" name="Object 4" descr=""/>
                  <p:cNvPicPr/>
                  <p:nvPr/>
                </p:nvPicPr>
                <p:blipFill>
                  <a:blip r:embed="rId4"/>
                  <a:stretch/>
                </p:blipFill>
                <p:spPr>
                  <a:xfrm>
                    <a:off x="0" y="0"/>
                    <a:ext cx="199800" cy="218880"/>
                  </a:xfrm>
                  <a:prstGeom prst="rect">
                    <a:avLst/>
                  </a:prstGeom>
                  <a:ln w="0">
                    <a:noFill/>
                  </a:ln>
                </p:spPr>
              </p:pic>
            </p:oleObj>
          </a:graphicData>
        </a:graphic>
      </p:graphicFrame>
      <p:graphicFrame>
        <p:nvGraphicFramePr>
          <p:cNvPr id="188" name="Object 3"/>
          <p:cNvGraphicFramePr/>
          <p:nvPr/>
        </p:nvGraphicFramePr>
        <p:xfrm>
          <a:off x="0" y="0"/>
          <a:ext cx="199800" cy="218880"/>
        </p:xfrm>
        <a:graphic>
          <a:graphicData uri="http://schemas.openxmlformats.org/presentationml/2006/ole">
            <p:oleObj progId="PBrush" r:id="rId5" spid="">
              <p:embed/>
              <p:pic>
                <p:nvPicPr>
                  <p:cNvPr id="189" name="Object 3" descr=""/>
                  <p:cNvPicPr/>
                  <p:nvPr/>
                </p:nvPicPr>
                <p:blipFill>
                  <a:blip r:embed="rId6"/>
                  <a:stretch/>
                </p:blipFill>
                <p:spPr>
                  <a:xfrm>
                    <a:off x="0" y="0"/>
                    <a:ext cx="199800" cy="218880"/>
                  </a:xfrm>
                  <a:prstGeom prst="rect">
                    <a:avLst/>
                  </a:prstGeom>
                  <a:ln w="0">
                    <a:noFill/>
                  </a:ln>
                </p:spPr>
              </p:pic>
            </p:oleObj>
          </a:graphicData>
        </a:graphic>
      </p:graphicFrame>
      <p:graphicFrame>
        <p:nvGraphicFramePr>
          <p:cNvPr id="190" name="Object 2"/>
          <p:cNvGraphicFramePr/>
          <p:nvPr/>
        </p:nvGraphicFramePr>
        <p:xfrm>
          <a:off x="0" y="0"/>
          <a:ext cx="199800" cy="218880"/>
        </p:xfrm>
        <a:graphic>
          <a:graphicData uri="http://schemas.openxmlformats.org/presentationml/2006/ole">
            <p:oleObj progId="PBrush" r:id="rId7" spid="">
              <p:embed/>
              <p:pic>
                <p:nvPicPr>
                  <p:cNvPr id="191" name="Object 2" descr=""/>
                  <p:cNvPicPr/>
                  <p:nvPr/>
                </p:nvPicPr>
                <p:blipFill>
                  <a:blip r:embed="rId8"/>
                  <a:stretch/>
                </p:blipFill>
                <p:spPr>
                  <a:xfrm>
                    <a:off x="0" y="0"/>
                    <a:ext cx="199800" cy="218880"/>
                  </a:xfrm>
                  <a:prstGeom prst="rect">
                    <a:avLst/>
                  </a:prstGeom>
                  <a:ln w="0">
                    <a:noFill/>
                  </a:ln>
                </p:spPr>
              </p:pic>
            </p:oleObj>
          </a:graphicData>
        </a:graphic>
      </p:graphicFrame>
      <p:sp>
        <p:nvSpPr>
          <p:cNvPr id="192" name="Rectangle 17"/>
          <p:cNvSpPr/>
          <p:nvPr/>
        </p:nvSpPr>
        <p:spPr>
          <a:xfrm>
            <a:off x="6841080" y="4143240"/>
            <a:ext cx="16516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Excitation table</a:t>
            </a:r>
            <a:endParaRPr b="0" lang="en-US" sz="1800" spc="-1" strike="noStrike">
              <a:solidFill>
                <a:srgbClr val="000000"/>
              </a:solidFill>
              <a:latin typeface="Arial"/>
            </a:endParaRPr>
          </a:p>
        </p:txBody>
      </p:sp>
      <p:sp>
        <p:nvSpPr>
          <p:cNvPr id="193" name="Rectangle 19"/>
          <p:cNvSpPr/>
          <p:nvPr/>
        </p:nvSpPr>
        <p:spPr>
          <a:xfrm>
            <a:off x="3591720" y="4286160"/>
            <a:ext cx="1530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State diagram</a:t>
            </a:r>
            <a:endParaRPr b="0" lang="en-US" sz="1800" spc="-1" strike="noStrike">
              <a:solidFill>
                <a:srgbClr val="000000"/>
              </a:solidFill>
              <a:latin typeface="Arial"/>
            </a:endParaRPr>
          </a:p>
        </p:txBody>
      </p:sp>
      <p:sp>
        <p:nvSpPr>
          <p:cNvPr id="194" name="Rectangle 21"/>
          <p:cNvSpPr/>
          <p:nvPr/>
        </p:nvSpPr>
        <p:spPr>
          <a:xfrm>
            <a:off x="699120" y="4286160"/>
            <a:ext cx="2374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Characteristic Equation</a:t>
            </a:r>
            <a:endParaRPr b="0" lang="en-US" sz="1800" spc="-1" strike="noStrike">
              <a:solidFill>
                <a:srgbClr val="000000"/>
              </a:solidFill>
              <a:latin typeface="Arial"/>
            </a:endParaRPr>
          </a:p>
        </p:txBody>
      </p:sp>
      <p:sp>
        <p:nvSpPr>
          <p:cNvPr id="195" name="Rectangle 22"/>
          <p:cNvSpPr/>
          <p:nvPr/>
        </p:nvSpPr>
        <p:spPr>
          <a:xfrm>
            <a:off x="776160" y="6357960"/>
            <a:ext cx="19015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1800" spc="-1" strike="noStrike">
                <a:solidFill>
                  <a:srgbClr val="000000"/>
                </a:solidFill>
                <a:latin typeface="Calibri"/>
              </a:rPr>
              <a:t>Qn+1 = JQn’ +K’Qn</a:t>
            </a:r>
            <a:endParaRPr b="0" lang="en-US" sz="1800" spc="-1" strike="noStrike">
              <a:solidFill>
                <a:srgbClr val="000000"/>
              </a:solidFill>
              <a:latin typeface="Arial"/>
            </a:endParaRPr>
          </a:p>
        </p:txBody>
      </p:sp>
      <p:pic>
        <p:nvPicPr>
          <p:cNvPr id="196" name="Picture 7" descr=""/>
          <p:cNvPicPr/>
          <p:nvPr/>
        </p:nvPicPr>
        <p:blipFill>
          <a:blip r:embed="rId9"/>
          <a:stretch/>
        </p:blipFill>
        <p:spPr>
          <a:xfrm>
            <a:off x="4357800" y="2143080"/>
            <a:ext cx="2247480" cy="1285560"/>
          </a:xfrm>
          <a:prstGeom prst="rect">
            <a:avLst/>
          </a:prstGeom>
          <a:ln w="9525">
            <a:noFill/>
          </a:ln>
        </p:spPr>
      </p:pic>
      <p:pic>
        <p:nvPicPr>
          <p:cNvPr id="197" name="Picture 8" descr=""/>
          <p:cNvPicPr/>
          <p:nvPr/>
        </p:nvPicPr>
        <p:blipFill>
          <a:blip r:embed="rId10"/>
          <a:stretch/>
        </p:blipFill>
        <p:spPr>
          <a:xfrm>
            <a:off x="6577560" y="4643280"/>
            <a:ext cx="2566080" cy="1785600"/>
          </a:xfrm>
          <a:prstGeom prst="rect">
            <a:avLst/>
          </a:prstGeom>
          <a:ln w="9525">
            <a:noFill/>
          </a:ln>
        </p:spPr>
      </p:pic>
      <p:pic>
        <p:nvPicPr>
          <p:cNvPr id="198" name="Picture 9" descr=""/>
          <p:cNvPicPr/>
          <p:nvPr/>
        </p:nvPicPr>
        <p:blipFill>
          <a:blip r:embed="rId11"/>
          <a:stretch/>
        </p:blipFill>
        <p:spPr>
          <a:xfrm>
            <a:off x="3071880" y="4786200"/>
            <a:ext cx="3142800" cy="1571400"/>
          </a:xfrm>
          <a:prstGeom prst="rect">
            <a:avLst/>
          </a:prstGeom>
          <a:ln w="9525">
            <a:noFill/>
          </a:ln>
        </p:spPr>
      </p:pic>
      <p:pic>
        <p:nvPicPr>
          <p:cNvPr id="199" name="Picture 10" descr=""/>
          <p:cNvPicPr/>
          <p:nvPr/>
        </p:nvPicPr>
        <p:blipFill>
          <a:blip r:embed="rId12"/>
          <a:stretch/>
        </p:blipFill>
        <p:spPr>
          <a:xfrm>
            <a:off x="357120" y="4714920"/>
            <a:ext cx="2781000" cy="1561680"/>
          </a:xfrm>
          <a:prstGeom prst="rect">
            <a:avLst/>
          </a:prstGeom>
          <a:ln w="9525">
            <a:noFill/>
          </a:ln>
        </p:spPr>
      </p:pic>
      <p:pic>
        <p:nvPicPr>
          <p:cNvPr id="200" name="Picture 12" descr=""/>
          <p:cNvPicPr/>
          <p:nvPr/>
        </p:nvPicPr>
        <p:blipFill>
          <a:blip r:embed="rId13"/>
          <a:stretch/>
        </p:blipFill>
        <p:spPr>
          <a:xfrm>
            <a:off x="500040" y="1500120"/>
            <a:ext cx="3619080" cy="2752200"/>
          </a:xfrm>
          <a:prstGeom prst="rect">
            <a:avLst/>
          </a:prstGeom>
          <a:ln w="9525">
            <a:noFill/>
          </a:ln>
        </p:spPr>
      </p:pic>
    </p:spTree>
  </p:cSld>
  <mc:AlternateContent>
    <mc:Choice Requires="p14">
      <p:transition spd="slow" p14:dur="2000"/>
    </mc:Choice>
    <mc:Fallback>
      <p:transition spd="slow"/>
    </mc:Fallback>
  </mc:AlternateContent>
  <p:timing>
    <p:tnLst>
      <p:par>
        <p:cTn id="229" dur="indefinite" restart="never" nodeType="tmRoot">
          <p:childTnLst>
            <p:seq>
              <p:cTn id="230" dur="indefinite" nodeType="mainSeq">
                <p:childTnLst>
                  <p:par>
                    <p:cTn id="231" fill="hold">
                      <p:stCondLst>
                        <p:cond delay="indefinite"/>
                      </p:stCondLst>
                      <p:childTnLst>
                        <p:par>
                          <p:cTn id="232" fill="hold">
                            <p:stCondLst>
                              <p:cond delay="0"/>
                            </p:stCondLst>
                            <p:childTnLst>
                              <p:par>
                                <p:cTn id="233" nodeType="clickEffect" fill="hold" presetClass="entr" presetID="4" presetSubtype="16">
                                  <p:stCondLst>
                                    <p:cond delay="0"/>
                                  </p:stCondLst>
                                  <p:childTnLst>
                                    <p:set>
                                      <p:cBhvr>
                                        <p:cTn id="234" dur="1" fill="hold">
                                          <p:stCondLst>
                                            <p:cond delay="0"/>
                                          </p:stCondLst>
                                        </p:cTn>
                                        <p:tgtEl>
                                          <p:spTgt spid="196"/>
                                        </p:tgtEl>
                                        <p:attrNameLst>
                                          <p:attrName>style.visibility</p:attrName>
                                        </p:attrNameLst>
                                      </p:cBhvr>
                                      <p:to>
                                        <p:strVal val="visible"/>
                                      </p:to>
                                    </p:set>
                                    <p:animEffect filter="box(in)" transition="in">
                                      <p:cBhvr additive="repl">
                                        <p:cTn id="235" dur="500"/>
                                        <p:tgtEl>
                                          <p:spTgt spid="196"/>
                                        </p:tgtEl>
                                      </p:cBhvr>
                                    </p:animEffect>
                                  </p:childTnLst>
                                </p:cTn>
                              </p:par>
                            </p:childTnLst>
                          </p:cTn>
                        </p:par>
                      </p:childTnLst>
                    </p:cTn>
                  </p:par>
                  <p:par>
                    <p:cTn id="236" fill="hold">
                      <p:stCondLst>
                        <p:cond delay="indefinite"/>
                      </p:stCondLst>
                      <p:childTnLst>
                        <p:par>
                          <p:cTn id="237" fill="hold">
                            <p:stCondLst>
                              <p:cond delay="0"/>
                            </p:stCondLst>
                            <p:childTnLst>
                              <p:par>
                                <p:cTn id="238" nodeType="clickEffect" fill="hold" presetClass="entr" presetID="4" presetSubtype="16">
                                  <p:stCondLst>
                                    <p:cond delay="0"/>
                                  </p:stCondLst>
                                  <p:childTnLst>
                                    <p:set>
                                      <p:cBhvr>
                                        <p:cTn id="239" dur="1" fill="hold">
                                          <p:stCondLst>
                                            <p:cond delay="0"/>
                                          </p:stCondLst>
                                        </p:cTn>
                                        <p:tgtEl>
                                          <p:spTgt spid="194"/>
                                        </p:tgtEl>
                                        <p:attrNameLst>
                                          <p:attrName>style.visibility</p:attrName>
                                        </p:attrNameLst>
                                      </p:cBhvr>
                                      <p:to>
                                        <p:strVal val="visible"/>
                                      </p:to>
                                    </p:set>
                                    <p:animEffect filter="box(in)" transition="in">
                                      <p:cBhvr additive="repl">
                                        <p:cTn id="240" dur="500"/>
                                        <p:tgtEl>
                                          <p:spTgt spid="194"/>
                                        </p:tgtEl>
                                      </p:cBhvr>
                                    </p:animEffect>
                                  </p:childTnLst>
                                </p:cTn>
                              </p:par>
                              <p:par>
                                <p:cTn id="241" nodeType="withEffect" fill="hold" presetClass="entr" presetID="4" presetSubtype="16">
                                  <p:stCondLst>
                                    <p:cond delay="0"/>
                                  </p:stCondLst>
                                  <p:childTnLst>
                                    <p:set>
                                      <p:cBhvr>
                                        <p:cTn id="242" dur="1" fill="hold">
                                          <p:stCondLst>
                                            <p:cond delay="0"/>
                                          </p:stCondLst>
                                        </p:cTn>
                                        <p:tgtEl>
                                          <p:spTgt spid="199"/>
                                        </p:tgtEl>
                                        <p:attrNameLst>
                                          <p:attrName>style.visibility</p:attrName>
                                        </p:attrNameLst>
                                      </p:cBhvr>
                                      <p:to>
                                        <p:strVal val="visible"/>
                                      </p:to>
                                    </p:set>
                                    <p:animEffect filter="box(in)" transition="in">
                                      <p:cBhvr additive="repl">
                                        <p:cTn id="243" dur="500"/>
                                        <p:tgtEl>
                                          <p:spTgt spid="199"/>
                                        </p:tgtEl>
                                      </p:cBhvr>
                                    </p:animEffect>
                                  </p:childTnLst>
                                </p:cTn>
                              </p:par>
                              <p:par>
                                <p:cTn id="244" nodeType="withEffect" fill="hold" presetClass="entr" presetID="4" presetSubtype="16">
                                  <p:stCondLst>
                                    <p:cond delay="0"/>
                                  </p:stCondLst>
                                  <p:childTnLst>
                                    <p:set>
                                      <p:cBhvr>
                                        <p:cTn id="245" dur="1" fill="hold">
                                          <p:stCondLst>
                                            <p:cond delay="0"/>
                                          </p:stCondLst>
                                        </p:cTn>
                                        <p:tgtEl>
                                          <p:spTgt spid="195"/>
                                        </p:tgtEl>
                                        <p:attrNameLst>
                                          <p:attrName>style.visibility</p:attrName>
                                        </p:attrNameLst>
                                      </p:cBhvr>
                                      <p:to>
                                        <p:strVal val="visible"/>
                                      </p:to>
                                    </p:set>
                                    <p:animEffect filter="box(in)" transition="in">
                                      <p:cBhvr additive="repl">
                                        <p:cTn id="246" dur="500"/>
                                        <p:tgtEl>
                                          <p:spTgt spid="195"/>
                                        </p:tgtEl>
                                      </p:cBhvr>
                                    </p:animEffec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4" presetSubtype="16">
                                  <p:stCondLst>
                                    <p:cond delay="0"/>
                                  </p:stCondLst>
                                  <p:childTnLst>
                                    <p:set>
                                      <p:cBhvr>
                                        <p:cTn id="250" dur="1" fill="hold">
                                          <p:stCondLst>
                                            <p:cond delay="0"/>
                                          </p:stCondLst>
                                        </p:cTn>
                                        <p:tgtEl>
                                          <p:spTgt spid="193"/>
                                        </p:tgtEl>
                                        <p:attrNameLst>
                                          <p:attrName>style.visibility</p:attrName>
                                        </p:attrNameLst>
                                      </p:cBhvr>
                                      <p:to>
                                        <p:strVal val="visible"/>
                                      </p:to>
                                    </p:set>
                                    <p:animEffect filter="box(in)" transition="in">
                                      <p:cBhvr additive="repl">
                                        <p:cTn id="251" dur="500"/>
                                        <p:tgtEl>
                                          <p:spTgt spid="193"/>
                                        </p:tgtEl>
                                      </p:cBhvr>
                                    </p:animEffect>
                                  </p:childTnLst>
                                </p:cTn>
                              </p:par>
                              <p:par>
                                <p:cTn id="252" nodeType="withEffect" fill="hold" presetClass="entr" presetID="4" presetSubtype="16">
                                  <p:stCondLst>
                                    <p:cond delay="0"/>
                                  </p:stCondLst>
                                  <p:childTnLst>
                                    <p:set>
                                      <p:cBhvr>
                                        <p:cTn id="253" dur="1" fill="hold">
                                          <p:stCondLst>
                                            <p:cond delay="0"/>
                                          </p:stCondLst>
                                        </p:cTn>
                                        <p:tgtEl>
                                          <p:spTgt spid="198"/>
                                        </p:tgtEl>
                                        <p:attrNameLst>
                                          <p:attrName>style.visibility</p:attrName>
                                        </p:attrNameLst>
                                      </p:cBhvr>
                                      <p:to>
                                        <p:strVal val="visible"/>
                                      </p:to>
                                    </p:set>
                                    <p:animEffect filter="box(in)" transition="in">
                                      <p:cBhvr additive="repl">
                                        <p:cTn id="254" dur="500"/>
                                        <p:tgtEl>
                                          <p:spTgt spid="198"/>
                                        </p:tgtEl>
                                      </p:cBhvr>
                                    </p:animEffec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4" presetSubtype="16">
                                  <p:stCondLst>
                                    <p:cond delay="0"/>
                                  </p:stCondLst>
                                  <p:childTnLst>
                                    <p:set>
                                      <p:cBhvr>
                                        <p:cTn id="258" dur="1" fill="hold">
                                          <p:stCondLst>
                                            <p:cond delay="0"/>
                                          </p:stCondLst>
                                        </p:cTn>
                                        <p:tgtEl>
                                          <p:spTgt spid="193"/>
                                        </p:tgtEl>
                                        <p:attrNameLst>
                                          <p:attrName>style.visibility</p:attrName>
                                        </p:attrNameLst>
                                      </p:cBhvr>
                                      <p:to>
                                        <p:strVal val="visible"/>
                                      </p:to>
                                    </p:set>
                                    <p:animEffect filter="box(in)" transition="in">
                                      <p:cBhvr additive="repl">
                                        <p:cTn id="259" dur="500"/>
                                        <p:tgtEl>
                                          <p:spTgt spid="193"/>
                                        </p:tgtEl>
                                      </p:cBhvr>
                                    </p:animEffect>
                                  </p:childTnLst>
                                </p:cTn>
                              </p:par>
                              <p:par>
                                <p:cTn id="260" nodeType="withEffect" fill="hold" presetClass="entr" presetID="4" presetSubtype="16">
                                  <p:stCondLst>
                                    <p:cond delay="0"/>
                                  </p:stCondLst>
                                  <p:childTnLst>
                                    <p:set>
                                      <p:cBhvr>
                                        <p:cTn id="261" dur="1" fill="hold">
                                          <p:stCondLst>
                                            <p:cond delay="0"/>
                                          </p:stCondLst>
                                        </p:cTn>
                                        <p:tgtEl>
                                          <p:spTgt spid="198"/>
                                        </p:tgtEl>
                                        <p:attrNameLst>
                                          <p:attrName>style.visibility</p:attrName>
                                        </p:attrNameLst>
                                      </p:cBhvr>
                                      <p:to>
                                        <p:strVal val="visible"/>
                                      </p:to>
                                    </p:set>
                                    <p:animEffect filter="box(in)" transition="in">
                                      <p:cBhvr additive="repl">
                                        <p:cTn id="262" dur="500"/>
                                        <p:tgtEl>
                                          <p:spTgt spid="198"/>
                                        </p:tgtEl>
                                      </p:cBhvr>
                                    </p:animEffect>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4" presetSubtype="16">
                                  <p:stCondLst>
                                    <p:cond delay="0"/>
                                  </p:stCondLst>
                                  <p:childTnLst>
                                    <p:set>
                                      <p:cBhvr>
                                        <p:cTn id="266" dur="1" fill="hold">
                                          <p:stCondLst>
                                            <p:cond delay="0"/>
                                          </p:stCondLst>
                                        </p:cTn>
                                        <p:tgtEl>
                                          <p:spTgt spid="192"/>
                                        </p:tgtEl>
                                        <p:attrNameLst>
                                          <p:attrName>style.visibility</p:attrName>
                                        </p:attrNameLst>
                                      </p:cBhvr>
                                      <p:to>
                                        <p:strVal val="visible"/>
                                      </p:to>
                                    </p:set>
                                    <p:animEffect filter="box(in)" transition="in">
                                      <p:cBhvr additive="repl">
                                        <p:cTn id="267" dur="500"/>
                                        <p:tgtEl>
                                          <p:spTgt spid="192"/>
                                        </p:tgtEl>
                                      </p:cBhvr>
                                    </p:animEffect>
                                  </p:childTnLst>
                                </p:cTn>
                              </p:par>
                              <p:par>
                                <p:cTn id="268" nodeType="withEffect" fill="hold" presetClass="entr" presetID="4" presetSubtype="16">
                                  <p:stCondLst>
                                    <p:cond delay="0"/>
                                  </p:stCondLst>
                                  <p:childTnLst>
                                    <p:set>
                                      <p:cBhvr>
                                        <p:cTn id="269" dur="1" fill="hold">
                                          <p:stCondLst>
                                            <p:cond delay="0"/>
                                          </p:stCondLst>
                                        </p:cTn>
                                        <p:tgtEl>
                                          <p:spTgt spid="197"/>
                                        </p:tgtEl>
                                        <p:attrNameLst>
                                          <p:attrName>style.visibility</p:attrName>
                                        </p:attrNameLst>
                                      </p:cBhvr>
                                      <p:to>
                                        <p:strVal val="visible"/>
                                      </p:to>
                                    </p:set>
                                    <p:animEffect filter="box(in)" transition="in">
                                      <p:cBhvr additive="repl">
                                        <p:cTn id="270"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1" lang="en-US" sz="4400" spc="-1" strike="noStrike">
                <a:solidFill>
                  <a:srgbClr val="000000"/>
                </a:solidFill>
                <a:latin typeface="Calibri"/>
              </a:rPr>
              <a:t>T Flipflop</a:t>
            </a:r>
            <a:endParaRPr b="0" lang="en-US" sz="4400" spc="-1" strike="noStrike">
              <a:solidFill>
                <a:srgbClr val="000000"/>
              </a:solidFill>
              <a:latin typeface="Calibri"/>
            </a:endParaRPr>
          </a:p>
        </p:txBody>
      </p:sp>
      <p:sp>
        <p:nvSpPr>
          <p:cNvPr id="202" name="PlaceHolder 2"/>
          <p:cNvSpPr>
            <a:spLocks noGrp="1"/>
          </p:cNvSpPr>
          <p:nvPr>
            <p:ph/>
          </p:nvPr>
        </p:nvSpPr>
        <p:spPr>
          <a:xfrm>
            <a:off x="457200" y="1600200"/>
            <a:ext cx="8472240" cy="2114280"/>
          </a:xfrm>
          <a:prstGeom prst="rect">
            <a:avLst/>
          </a:prstGeom>
          <a:noFill/>
          <a:ln w="0">
            <a:noFill/>
          </a:ln>
        </p:spPr>
        <p:txBody>
          <a:bodyPr anchor="t">
            <a:norm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 Flipflop is also known as toggle flipflop. It is a modification of JK flipflop </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 Flipflop is obtained from a JK flipflop  by connecting both inputs, J and K together</a:t>
            </a:r>
            <a:endParaRPr b="0" lang="en-US" sz="3200" spc="-1" strike="noStrike">
              <a:solidFill>
                <a:srgbClr val="000000"/>
              </a:solidFill>
              <a:latin typeface="Calibri"/>
            </a:endParaRPr>
          </a:p>
          <a:p>
            <a:pPr marL="343080" indent="0">
              <a:lnSpc>
                <a:spcPct val="100000"/>
              </a:lnSpc>
              <a:spcBef>
                <a:spcPts val="641"/>
              </a:spcBef>
              <a:buNone/>
              <a:tabLst>
                <a:tab algn="l" pos="0"/>
              </a:tabLst>
            </a:pPr>
            <a:endParaRPr b="0" lang="en-US" sz="3200" spc="-1" strike="noStrike">
              <a:solidFill>
                <a:srgbClr val="000000"/>
              </a:solidFill>
              <a:latin typeface="Calibri"/>
            </a:endParaRPr>
          </a:p>
        </p:txBody>
      </p:sp>
      <p:sp>
        <p:nvSpPr>
          <p:cNvPr id="203" name="Rectangle 4"/>
          <p:cNvSpPr/>
          <p:nvPr/>
        </p:nvSpPr>
        <p:spPr>
          <a:xfrm>
            <a:off x="3582720" y="3929040"/>
            <a:ext cx="2022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2800" spc="-1" strike="noStrike">
                <a:solidFill>
                  <a:srgbClr val="000000"/>
                </a:solidFill>
                <a:latin typeface="Calibri"/>
              </a:rPr>
              <a:t>Logic symbol</a:t>
            </a:r>
            <a:endParaRPr b="0" lang="en-US" sz="2800" spc="-1" strike="noStrike">
              <a:solidFill>
                <a:srgbClr val="000000"/>
              </a:solidFill>
              <a:latin typeface="Arial"/>
            </a:endParaRPr>
          </a:p>
        </p:txBody>
      </p:sp>
      <p:pic>
        <p:nvPicPr>
          <p:cNvPr id="204" name="Picture 2" descr=""/>
          <p:cNvPicPr/>
          <p:nvPr/>
        </p:nvPicPr>
        <p:blipFill>
          <a:blip r:embed="rId1"/>
          <a:stretch/>
        </p:blipFill>
        <p:spPr>
          <a:xfrm>
            <a:off x="2786040" y="4500720"/>
            <a:ext cx="2928600" cy="1999800"/>
          </a:xfrm>
          <a:prstGeom prst="rect">
            <a:avLst/>
          </a:prstGeom>
          <a:ln w="9525">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357120"/>
            <a:ext cx="8229240" cy="856800"/>
          </a:xfrm>
          <a:prstGeom prst="rect">
            <a:avLst/>
          </a:prstGeom>
          <a:noFill/>
          <a:ln w="0">
            <a:noFill/>
          </a:ln>
        </p:spPr>
        <p:txBody>
          <a:bodyPr anchor="ctr">
            <a:noAutofit/>
          </a:bodyPr>
          <a:p>
            <a:pPr indent="0" algn="ctr">
              <a:lnSpc>
                <a:spcPct val="100000"/>
              </a:lnSpc>
              <a:buNone/>
            </a:pPr>
            <a:r>
              <a:rPr b="1" lang="en-US" sz="4400" spc="-1" strike="noStrike">
                <a:solidFill>
                  <a:srgbClr val="000000"/>
                </a:solidFill>
                <a:latin typeface="Calibri"/>
              </a:rPr>
              <a:t>T Flipflop working contd…</a:t>
            </a:r>
            <a:endParaRPr b="0" lang="en-US" sz="4400" spc="-1" strike="noStrike">
              <a:solidFill>
                <a:srgbClr val="000000"/>
              </a:solidFill>
              <a:latin typeface="Calibri"/>
            </a:endParaRPr>
          </a:p>
        </p:txBody>
      </p:sp>
      <p:sp>
        <p:nvSpPr>
          <p:cNvPr id="206" name="Rectangle 5"/>
          <p:cNvSpPr/>
          <p:nvPr/>
        </p:nvSpPr>
        <p:spPr>
          <a:xfrm>
            <a:off x="5786280" y="2286000"/>
            <a:ext cx="22143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n-US" sz="1600" spc="-1" strike="noStrike">
                <a:solidFill>
                  <a:srgbClr val="000000"/>
                </a:solidFill>
                <a:latin typeface="Calibri"/>
              </a:rPr>
              <a:t>Characteristic table</a:t>
            </a:r>
            <a:endParaRPr b="0" lang="en-US" sz="1600" spc="-1" strike="noStrike">
              <a:solidFill>
                <a:srgbClr val="000000"/>
              </a:solidFill>
              <a:latin typeface="Arial"/>
            </a:endParaRPr>
          </a:p>
        </p:txBody>
      </p:sp>
      <p:sp>
        <p:nvSpPr>
          <p:cNvPr id="207" name="Rectangle 1"/>
          <p:cNvSpPr/>
          <p:nvPr/>
        </p:nvSpPr>
        <p:spPr>
          <a:xfrm>
            <a:off x="4357800" y="1185840"/>
            <a:ext cx="4643280" cy="887760"/>
          </a:xfrm>
          <a:prstGeom prst="rect">
            <a:avLst/>
          </a:prstGeom>
          <a:noFill/>
          <a:ln w="9525">
            <a:solidFill>
              <a:srgbClr val="4f81bd"/>
            </a:solidFill>
            <a:miter/>
          </a:ln>
        </p:spPr>
        <p:style>
          <a:lnRef idx="0"/>
          <a:fillRef idx="0"/>
          <a:effectRef idx="0"/>
          <a:fontRef idx="minor"/>
        </p:style>
        <p:txBody>
          <a:bodyPr numCol="1" spcCol="0" anchor="ctr">
            <a:spAutoFit/>
          </a:bodyPr>
          <a:p>
            <a:pPr marL="399960" indent="-399960">
              <a:lnSpc>
                <a:spcPct val="100000"/>
              </a:lnSpc>
              <a:buClr>
                <a:srgbClr val="000000"/>
              </a:buClr>
              <a:buFont typeface="OpenSymbol"/>
              <a:buAutoNum type="romanLcParenR"/>
            </a:pPr>
            <a:r>
              <a:rPr b="0" lang="en-US" sz="1600" spc="-1" strike="noStrike">
                <a:solidFill>
                  <a:srgbClr val="000000"/>
                </a:solidFill>
                <a:latin typeface="Calibri"/>
              </a:rPr>
              <a:t>When T=0, J=K=0 and hence </a:t>
            </a:r>
            <a:endParaRPr b="0" lang="en-US" sz="1600" spc="-1" strike="noStrike">
              <a:solidFill>
                <a:srgbClr val="000000"/>
              </a:solidFill>
              <a:latin typeface="Arial"/>
            </a:endParaRPr>
          </a:p>
          <a:p>
            <a:pPr marL="399960" indent="-399960">
              <a:lnSpc>
                <a:spcPct val="100000"/>
              </a:lnSpc>
              <a:tabLst>
                <a:tab algn="l" pos="0"/>
              </a:tabLst>
            </a:pPr>
            <a:r>
              <a:rPr b="1" lang="en-US" sz="1600" spc="-1" strike="noStrike">
                <a:solidFill>
                  <a:srgbClr val="000000"/>
                </a:solidFill>
                <a:latin typeface="Calibri"/>
              </a:rPr>
              <a:t>                             </a:t>
            </a:r>
            <a:r>
              <a:rPr b="1" lang="en-US" sz="1600" spc="-1" strike="noStrike">
                <a:solidFill>
                  <a:srgbClr val="000000"/>
                </a:solidFill>
                <a:latin typeface="Calibri"/>
              </a:rPr>
              <a:t>Q</a:t>
            </a:r>
            <a:r>
              <a:rPr b="1" lang="en-US" sz="1600" spc="-1" strike="noStrike" baseline="-25000">
                <a:solidFill>
                  <a:srgbClr val="000000"/>
                </a:solidFill>
                <a:latin typeface="Calibri"/>
              </a:rPr>
              <a:t>n+1</a:t>
            </a:r>
            <a:r>
              <a:rPr b="1" lang="en-US" sz="1600" spc="-1" strike="noStrike">
                <a:solidFill>
                  <a:srgbClr val="000000"/>
                </a:solidFill>
                <a:latin typeface="Calibri"/>
              </a:rPr>
              <a:t>= Q</a:t>
            </a:r>
            <a:r>
              <a:rPr b="1" lang="en-US" sz="1600" spc="-1" strike="noStrike" baseline="-25000">
                <a:solidFill>
                  <a:srgbClr val="000000"/>
                </a:solidFill>
                <a:latin typeface="Calibri"/>
              </a:rPr>
              <a:t>n</a:t>
            </a:r>
            <a:r>
              <a:rPr b="1" lang="en-US" sz="1600" spc="-1" strike="noStrike">
                <a:solidFill>
                  <a:srgbClr val="000000"/>
                </a:solidFill>
                <a:latin typeface="Calibri"/>
              </a:rPr>
              <a:t> (no output change)</a:t>
            </a:r>
            <a:endParaRPr b="0" lang="en-US" sz="1600" spc="-1" strike="noStrike">
              <a:solidFill>
                <a:srgbClr val="000000"/>
              </a:solidFill>
              <a:latin typeface="Arial"/>
            </a:endParaRPr>
          </a:p>
          <a:p>
            <a:pPr>
              <a:lnSpc>
                <a:spcPct val="100000"/>
              </a:lnSpc>
              <a:tabLst>
                <a:tab algn="l" pos="0"/>
              </a:tabLst>
            </a:pPr>
            <a:r>
              <a:rPr b="0" lang="en-US" sz="1600" spc="-1" strike="noStrike">
                <a:solidFill>
                  <a:srgbClr val="000000"/>
                </a:solidFill>
                <a:latin typeface="Calibri"/>
              </a:rPr>
              <a:t>(ii)When T=1, J=K=1 and hence </a:t>
            </a:r>
            <a:r>
              <a:rPr b="1" lang="en-US" sz="1600" spc="-1" strike="noStrike">
                <a:solidFill>
                  <a:srgbClr val="000000"/>
                </a:solidFill>
                <a:latin typeface="Calibri"/>
              </a:rPr>
              <a:t>Q</a:t>
            </a:r>
            <a:r>
              <a:rPr b="1" lang="en-US" sz="1600" spc="-1" strike="noStrike" baseline="-25000">
                <a:solidFill>
                  <a:srgbClr val="000000"/>
                </a:solidFill>
                <a:latin typeface="Calibri"/>
              </a:rPr>
              <a:t>n+1</a:t>
            </a:r>
            <a:r>
              <a:rPr b="1" lang="en-US" sz="1600" spc="-1" strike="noStrike">
                <a:solidFill>
                  <a:srgbClr val="000000"/>
                </a:solidFill>
                <a:latin typeface="Calibri"/>
              </a:rPr>
              <a:t>= Q</a:t>
            </a:r>
            <a:r>
              <a:rPr b="1" lang="en-US" sz="1600" spc="-1" strike="noStrike" baseline="-25000">
                <a:solidFill>
                  <a:srgbClr val="000000"/>
                </a:solidFill>
                <a:latin typeface="Calibri"/>
              </a:rPr>
              <a:t>n</a:t>
            </a:r>
            <a:r>
              <a:rPr b="1" lang="en-US" sz="1600" spc="-1" strike="noStrike">
                <a:solidFill>
                  <a:srgbClr val="000000"/>
                </a:solidFill>
                <a:latin typeface="Calibri"/>
              </a:rPr>
              <a:t>’ (toggles)</a:t>
            </a:r>
            <a:endParaRPr b="0" lang="en-US" sz="1600" spc="-1" strike="noStrike">
              <a:solidFill>
                <a:srgbClr val="000000"/>
              </a:solidFill>
              <a:latin typeface="Arial"/>
            </a:endParaRPr>
          </a:p>
        </p:txBody>
      </p:sp>
      <p:graphicFrame>
        <p:nvGraphicFramePr>
          <p:cNvPr id="208" name="Object 5"/>
          <p:cNvGraphicFramePr/>
          <p:nvPr/>
        </p:nvGraphicFramePr>
        <p:xfrm>
          <a:off x="0" y="0"/>
          <a:ext cx="199800" cy="218880"/>
        </p:xfrm>
        <a:graphic>
          <a:graphicData uri="http://schemas.openxmlformats.org/presentationml/2006/ole">
            <p:oleObj progId="PBrush" r:id="rId1" spid="">
              <p:embed/>
              <p:pic>
                <p:nvPicPr>
                  <p:cNvPr id="209" name="Object 5" descr=""/>
                  <p:cNvPicPr/>
                  <p:nvPr/>
                </p:nvPicPr>
                <p:blipFill>
                  <a:blip r:embed="rId2"/>
                  <a:stretch/>
                </p:blipFill>
                <p:spPr>
                  <a:xfrm>
                    <a:off x="0" y="0"/>
                    <a:ext cx="199800" cy="218880"/>
                  </a:xfrm>
                  <a:prstGeom prst="rect">
                    <a:avLst/>
                  </a:prstGeom>
                  <a:ln w="0">
                    <a:noFill/>
                  </a:ln>
                </p:spPr>
              </p:pic>
            </p:oleObj>
          </a:graphicData>
        </a:graphic>
      </p:graphicFrame>
      <p:graphicFrame>
        <p:nvGraphicFramePr>
          <p:cNvPr id="210" name="Object 4"/>
          <p:cNvGraphicFramePr/>
          <p:nvPr/>
        </p:nvGraphicFramePr>
        <p:xfrm>
          <a:off x="0" y="0"/>
          <a:ext cx="199800" cy="218880"/>
        </p:xfrm>
        <a:graphic>
          <a:graphicData uri="http://schemas.openxmlformats.org/presentationml/2006/ole">
            <p:oleObj progId="PBrush" r:id="rId3" spid="">
              <p:embed/>
              <p:pic>
                <p:nvPicPr>
                  <p:cNvPr id="211" name="Object 4" descr=""/>
                  <p:cNvPicPr/>
                  <p:nvPr/>
                </p:nvPicPr>
                <p:blipFill>
                  <a:blip r:embed="rId4"/>
                  <a:stretch/>
                </p:blipFill>
                <p:spPr>
                  <a:xfrm>
                    <a:off x="0" y="0"/>
                    <a:ext cx="199800" cy="218880"/>
                  </a:xfrm>
                  <a:prstGeom prst="rect">
                    <a:avLst/>
                  </a:prstGeom>
                  <a:ln w="0">
                    <a:noFill/>
                  </a:ln>
                </p:spPr>
              </p:pic>
            </p:oleObj>
          </a:graphicData>
        </a:graphic>
      </p:graphicFrame>
      <p:graphicFrame>
        <p:nvGraphicFramePr>
          <p:cNvPr id="212" name="Object 3"/>
          <p:cNvGraphicFramePr/>
          <p:nvPr/>
        </p:nvGraphicFramePr>
        <p:xfrm>
          <a:off x="0" y="0"/>
          <a:ext cx="199800" cy="218880"/>
        </p:xfrm>
        <a:graphic>
          <a:graphicData uri="http://schemas.openxmlformats.org/presentationml/2006/ole">
            <p:oleObj progId="PBrush" r:id="rId5" spid="">
              <p:embed/>
              <p:pic>
                <p:nvPicPr>
                  <p:cNvPr id="213" name="Object 3" descr=""/>
                  <p:cNvPicPr/>
                  <p:nvPr/>
                </p:nvPicPr>
                <p:blipFill>
                  <a:blip r:embed="rId6"/>
                  <a:stretch/>
                </p:blipFill>
                <p:spPr>
                  <a:xfrm>
                    <a:off x="0" y="0"/>
                    <a:ext cx="199800" cy="218880"/>
                  </a:xfrm>
                  <a:prstGeom prst="rect">
                    <a:avLst/>
                  </a:prstGeom>
                  <a:ln w="0">
                    <a:noFill/>
                  </a:ln>
                </p:spPr>
              </p:pic>
            </p:oleObj>
          </a:graphicData>
        </a:graphic>
      </p:graphicFrame>
      <p:graphicFrame>
        <p:nvGraphicFramePr>
          <p:cNvPr id="214" name="Object 2"/>
          <p:cNvGraphicFramePr/>
          <p:nvPr/>
        </p:nvGraphicFramePr>
        <p:xfrm>
          <a:off x="0" y="0"/>
          <a:ext cx="199800" cy="218880"/>
        </p:xfrm>
        <a:graphic>
          <a:graphicData uri="http://schemas.openxmlformats.org/presentationml/2006/ole">
            <p:oleObj progId="PBrush" r:id="rId7" spid="">
              <p:embed/>
              <p:pic>
                <p:nvPicPr>
                  <p:cNvPr id="215" name="Object 2" descr=""/>
                  <p:cNvPicPr/>
                  <p:nvPr/>
                </p:nvPicPr>
                <p:blipFill>
                  <a:blip r:embed="rId8"/>
                  <a:stretch/>
                </p:blipFill>
                <p:spPr>
                  <a:xfrm>
                    <a:off x="0" y="0"/>
                    <a:ext cx="199800" cy="218880"/>
                  </a:xfrm>
                  <a:prstGeom prst="rect">
                    <a:avLst/>
                  </a:prstGeom>
                  <a:ln w="0">
                    <a:noFill/>
                  </a:ln>
                </p:spPr>
              </p:pic>
            </p:oleObj>
          </a:graphicData>
        </a:graphic>
      </p:graphicFrame>
      <p:sp>
        <p:nvSpPr>
          <p:cNvPr id="216" name="Rectangle 14"/>
          <p:cNvSpPr/>
          <p:nvPr/>
        </p:nvSpPr>
        <p:spPr>
          <a:xfrm>
            <a:off x="1190160" y="1357200"/>
            <a:ext cx="1548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Logic Diagram</a:t>
            </a:r>
            <a:endParaRPr b="0" lang="en-US" sz="1800" spc="-1" strike="noStrike">
              <a:solidFill>
                <a:srgbClr val="000000"/>
              </a:solidFill>
              <a:latin typeface="Arial"/>
            </a:endParaRPr>
          </a:p>
        </p:txBody>
      </p:sp>
      <p:sp>
        <p:nvSpPr>
          <p:cNvPr id="217" name="Rectangle 17"/>
          <p:cNvSpPr/>
          <p:nvPr/>
        </p:nvSpPr>
        <p:spPr>
          <a:xfrm>
            <a:off x="6651360" y="4500720"/>
            <a:ext cx="16516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Excitation table</a:t>
            </a:r>
            <a:endParaRPr b="0" lang="en-US" sz="1800" spc="-1" strike="noStrike">
              <a:solidFill>
                <a:srgbClr val="000000"/>
              </a:solidFill>
              <a:latin typeface="Arial"/>
            </a:endParaRPr>
          </a:p>
        </p:txBody>
      </p:sp>
      <p:sp>
        <p:nvSpPr>
          <p:cNvPr id="218" name="Rectangle 19"/>
          <p:cNvSpPr/>
          <p:nvPr/>
        </p:nvSpPr>
        <p:spPr>
          <a:xfrm>
            <a:off x="3163320" y="4357800"/>
            <a:ext cx="1530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State diagram</a:t>
            </a:r>
            <a:endParaRPr b="0" lang="en-US" sz="1800" spc="-1" strike="noStrike">
              <a:solidFill>
                <a:srgbClr val="000000"/>
              </a:solidFill>
              <a:latin typeface="Arial"/>
            </a:endParaRPr>
          </a:p>
        </p:txBody>
      </p:sp>
      <p:sp>
        <p:nvSpPr>
          <p:cNvPr id="219" name="Rectangle 21"/>
          <p:cNvSpPr/>
          <p:nvPr/>
        </p:nvSpPr>
        <p:spPr>
          <a:xfrm>
            <a:off x="413280" y="4214880"/>
            <a:ext cx="2374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Characteristic Equation</a:t>
            </a:r>
            <a:endParaRPr b="0" lang="en-US" sz="1800" spc="-1" strike="noStrike">
              <a:solidFill>
                <a:srgbClr val="000000"/>
              </a:solidFill>
              <a:latin typeface="Arial"/>
            </a:endParaRPr>
          </a:p>
        </p:txBody>
      </p:sp>
      <p:sp>
        <p:nvSpPr>
          <p:cNvPr id="220" name="Rectangle 22"/>
          <p:cNvSpPr/>
          <p:nvPr/>
        </p:nvSpPr>
        <p:spPr>
          <a:xfrm>
            <a:off x="501840" y="6215040"/>
            <a:ext cx="1932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1800" spc="-1" strike="noStrike">
                <a:solidFill>
                  <a:srgbClr val="000000"/>
                </a:solidFill>
                <a:latin typeface="Calibri"/>
              </a:rPr>
              <a:t>Qn+1 = TQn’ +T’Qn</a:t>
            </a:r>
            <a:endParaRPr b="0" lang="en-US" sz="1800" spc="-1" strike="noStrike">
              <a:solidFill>
                <a:srgbClr val="000000"/>
              </a:solidFill>
              <a:latin typeface="Arial"/>
            </a:endParaRPr>
          </a:p>
        </p:txBody>
      </p:sp>
      <p:pic>
        <p:nvPicPr>
          <p:cNvPr id="221" name="Picture 24" descr="https://www.electronicshub.org/wp-content/uploads/2015/06/Circuit-diagram-of-T-flip-flop-using-JK-flip-flop.jpg"/>
          <p:cNvPicPr/>
          <p:nvPr/>
        </p:nvPicPr>
        <p:blipFill>
          <a:blip r:embed="rId9"/>
          <a:stretch/>
        </p:blipFill>
        <p:spPr>
          <a:xfrm>
            <a:off x="0" y="1928880"/>
            <a:ext cx="4357440" cy="2071440"/>
          </a:xfrm>
          <a:prstGeom prst="rect">
            <a:avLst/>
          </a:prstGeom>
          <a:ln w="9525">
            <a:noFill/>
          </a:ln>
        </p:spPr>
      </p:pic>
      <p:pic>
        <p:nvPicPr>
          <p:cNvPr id="222" name="Picture 6" descr=""/>
          <p:cNvPicPr/>
          <p:nvPr/>
        </p:nvPicPr>
        <p:blipFill>
          <a:blip r:embed="rId10"/>
          <a:stretch/>
        </p:blipFill>
        <p:spPr>
          <a:xfrm>
            <a:off x="4500720" y="2571840"/>
            <a:ext cx="1904760" cy="1771200"/>
          </a:xfrm>
          <a:prstGeom prst="rect">
            <a:avLst/>
          </a:prstGeom>
          <a:ln w="9525">
            <a:noFill/>
          </a:ln>
        </p:spPr>
      </p:pic>
      <p:pic>
        <p:nvPicPr>
          <p:cNvPr id="223" name="Picture 7" descr=""/>
          <p:cNvPicPr/>
          <p:nvPr/>
        </p:nvPicPr>
        <p:blipFill>
          <a:blip r:embed="rId11"/>
          <a:stretch/>
        </p:blipFill>
        <p:spPr>
          <a:xfrm>
            <a:off x="6858000" y="2857320"/>
            <a:ext cx="1437840" cy="1133280"/>
          </a:xfrm>
          <a:prstGeom prst="rect">
            <a:avLst/>
          </a:prstGeom>
          <a:ln w="9525">
            <a:noFill/>
          </a:ln>
        </p:spPr>
      </p:pic>
      <p:pic>
        <p:nvPicPr>
          <p:cNvPr id="224" name="Picture 9" descr=""/>
          <p:cNvPicPr/>
          <p:nvPr/>
        </p:nvPicPr>
        <p:blipFill>
          <a:blip r:embed="rId12"/>
          <a:stretch/>
        </p:blipFill>
        <p:spPr>
          <a:xfrm>
            <a:off x="6500880" y="5000760"/>
            <a:ext cx="1856880" cy="1314000"/>
          </a:xfrm>
          <a:prstGeom prst="rect">
            <a:avLst/>
          </a:prstGeom>
          <a:ln w="9525">
            <a:noFill/>
          </a:ln>
        </p:spPr>
      </p:pic>
      <p:pic>
        <p:nvPicPr>
          <p:cNvPr id="225" name="Picture 10" descr=""/>
          <p:cNvPicPr/>
          <p:nvPr/>
        </p:nvPicPr>
        <p:blipFill>
          <a:blip r:embed="rId13"/>
          <a:stretch/>
        </p:blipFill>
        <p:spPr>
          <a:xfrm>
            <a:off x="2786040" y="4857840"/>
            <a:ext cx="2714400" cy="1800000"/>
          </a:xfrm>
          <a:prstGeom prst="rect">
            <a:avLst/>
          </a:prstGeom>
          <a:ln w="9525">
            <a:noFill/>
          </a:ln>
        </p:spPr>
      </p:pic>
      <p:pic>
        <p:nvPicPr>
          <p:cNvPr id="226" name="Picture 12" descr=""/>
          <p:cNvPicPr/>
          <p:nvPr/>
        </p:nvPicPr>
        <p:blipFill>
          <a:blip r:embed="rId14"/>
          <a:stretch/>
        </p:blipFill>
        <p:spPr>
          <a:xfrm>
            <a:off x="285840" y="4643280"/>
            <a:ext cx="1866600" cy="1466640"/>
          </a:xfrm>
          <a:prstGeom prst="rect">
            <a:avLst/>
          </a:prstGeom>
          <a:ln w="9525">
            <a:noFill/>
          </a:ln>
        </p:spPr>
      </p:pic>
    </p:spTree>
  </p:cSld>
  <mc:AlternateContent>
    <mc:Choice Requires="p14">
      <p:transition spd="slow" p14:dur="2000"/>
    </mc:Choice>
    <mc:Fallback>
      <p:transition spd="slow"/>
    </mc:Fallback>
  </mc:AlternateContent>
  <p:timing>
    <p:tnLst>
      <p:par>
        <p:cTn id="271" dur="indefinite" restart="never" nodeType="tmRoot">
          <p:childTnLst>
            <p:seq>
              <p:cTn id="272" dur="indefinite" nodeType="mainSeq">
                <p:childTnLst>
                  <p:par>
                    <p:cTn id="273" fill="hold">
                      <p:stCondLst>
                        <p:cond delay="indefinite"/>
                      </p:stCondLst>
                      <p:childTnLst>
                        <p:par>
                          <p:cTn id="274" fill="hold">
                            <p:stCondLst>
                              <p:cond delay="0"/>
                            </p:stCondLst>
                            <p:childTnLst>
                              <p:par>
                                <p:cTn id="275" nodeType="clickEffect" fill="hold" presetClass="entr" presetID="4" presetSubtype="16">
                                  <p:stCondLst>
                                    <p:cond delay="0"/>
                                  </p:stCondLst>
                                  <p:childTnLst>
                                    <p:set>
                                      <p:cBhvr>
                                        <p:cTn id="276" dur="1" fill="hold">
                                          <p:stCondLst>
                                            <p:cond delay="0"/>
                                          </p:stCondLst>
                                        </p:cTn>
                                        <p:tgtEl>
                                          <p:spTgt spid="207"/>
                                        </p:tgtEl>
                                        <p:attrNameLst>
                                          <p:attrName>style.visibility</p:attrName>
                                        </p:attrNameLst>
                                      </p:cBhvr>
                                      <p:to>
                                        <p:strVal val="visible"/>
                                      </p:to>
                                    </p:set>
                                    <p:animEffect filter="box(in)" transition="in">
                                      <p:cBhvr additive="repl">
                                        <p:cTn id="277" dur="500"/>
                                        <p:tgtEl>
                                          <p:spTgt spid="207"/>
                                        </p:tgtEl>
                                      </p:cBhvr>
                                    </p:animEffect>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4" presetSubtype="16">
                                  <p:stCondLst>
                                    <p:cond delay="0"/>
                                  </p:stCondLst>
                                  <p:childTnLst>
                                    <p:set>
                                      <p:cBhvr>
                                        <p:cTn id="281" dur="1" fill="hold">
                                          <p:stCondLst>
                                            <p:cond delay="0"/>
                                          </p:stCondLst>
                                        </p:cTn>
                                        <p:tgtEl>
                                          <p:spTgt spid="206"/>
                                        </p:tgtEl>
                                        <p:attrNameLst>
                                          <p:attrName>style.visibility</p:attrName>
                                        </p:attrNameLst>
                                      </p:cBhvr>
                                      <p:to>
                                        <p:strVal val="visible"/>
                                      </p:to>
                                    </p:set>
                                    <p:animEffect filter="box(in)" transition="in">
                                      <p:cBhvr additive="repl">
                                        <p:cTn id="282" dur="500"/>
                                        <p:tgtEl>
                                          <p:spTgt spid="206"/>
                                        </p:tgtEl>
                                      </p:cBhvr>
                                    </p:animEffect>
                                  </p:childTnLst>
                                </p:cTn>
                              </p:par>
                              <p:par>
                                <p:cTn id="283" nodeType="withEffect" fill="hold" presetClass="entr" presetID="4" presetSubtype="16">
                                  <p:stCondLst>
                                    <p:cond delay="0"/>
                                  </p:stCondLst>
                                  <p:childTnLst>
                                    <p:set>
                                      <p:cBhvr>
                                        <p:cTn id="284" dur="1" fill="hold">
                                          <p:stCondLst>
                                            <p:cond delay="0"/>
                                          </p:stCondLst>
                                        </p:cTn>
                                        <p:tgtEl>
                                          <p:spTgt spid="222"/>
                                        </p:tgtEl>
                                        <p:attrNameLst>
                                          <p:attrName>style.visibility</p:attrName>
                                        </p:attrNameLst>
                                      </p:cBhvr>
                                      <p:to>
                                        <p:strVal val="visible"/>
                                      </p:to>
                                    </p:set>
                                    <p:animEffect filter="box(in)" transition="in">
                                      <p:cBhvr additive="repl">
                                        <p:cTn id="285" dur="500"/>
                                        <p:tgtEl>
                                          <p:spTgt spid="222"/>
                                        </p:tgtEl>
                                      </p:cBhvr>
                                    </p:animEffect>
                                  </p:childTnLst>
                                </p:cTn>
                              </p:par>
                            </p:childTnLst>
                          </p:cTn>
                        </p:par>
                      </p:childTnLst>
                    </p:cTn>
                  </p:par>
                  <p:par>
                    <p:cTn id="286" fill="hold">
                      <p:stCondLst>
                        <p:cond delay="indefinite"/>
                      </p:stCondLst>
                      <p:childTnLst>
                        <p:par>
                          <p:cTn id="287" fill="hold">
                            <p:stCondLst>
                              <p:cond delay="0"/>
                            </p:stCondLst>
                            <p:childTnLst>
                              <p:par>
                                <p:cTn id="288" nodeType="clickEffect" fill="hold" presetClass="entr" presetID="4" presetSubtype="16">
                                  <p:stCondLst>
                                    <p:cond delay="0"/>
                                  </p:stCondLst>
                                  <p:childTnLst>
                                    <p:set>
                                      <p:cBhvr>
                                        <p:cTn id="289" dur="1" fill="hold">
                                          <p:stCondLst>
                                            <p:cond delay="0"/>
                                          </p:stCondLst>
                                        </p:cTn>
                                        <p:tgtEl>
                                          <p:spTgt spid="223"/>
                                        </p:tgtEl>
                                        <p:attrNameLst>
                                          <p:attrName>style.visibility</p:attrName>
                                        </p:attrNameLst>
                                      </p:cBhvr>
                                      <p:to>
                                        <p:strVal val="visible"/>
                                      </p:to>
                                    </p:set>
                                    <p:animEffect filter="box(in)" transition="in">
                                      <p:cBhvr additive="repl">
                                        <p:cTn id="290" dur="500"/>
                                        <p:tgtEl>
                                          <p:spTgt spid="223"/>
                                        </p:tgtEl>
                                      </p:cBhvr>
                                    </p:animEffec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4" presetSubtype="16">
                                  <p:stCondLst>
                                    <p:cond delay="0"/>
                                  </p:stCondLst>
                                  <p:childTnLst>
                                    <p:set>
                                      <p:cBhvr>
                                        <p:cTn id="294" dur="1" fill="hold">
                                          <p:stCondLst>
                                            <p:cond delay="0"/>
                                          </p:stCondLst>
                                        </p:cTn>
                                        <p:tgtEl>
                                          <p:spTgt spid="219"/>
                                        </p:tgtEl>
                                        <p:attrNameLst>
                                          <p:attrName>style.visibility</p:attrName>
                                        </p:attrNameLst>
                                      </p:cBhvr>
                                      <p:to>
                                        <p:strVal val="visible"/>
                                      </p:to>
                                    </p:set>
                                    <p:animEffect filter="box(in)" transition="in">
                                      <p:cBhvr additive="repl">
                                        <p:cTn id="295" dur="500"/>
                                        <p:tgtEl>
                                          <p:spTgt spid="219"/>
                                        </p:tgtEl>
                                      </p:cBhvr>
                                    </p:animEffect>
                                  </p:childTnLst>
                                </p:cTn>
                              </p:par>
                              <p:par>
                                <p:cTn id="296" nodeType="withEffect" fill="hold" presetClass="entr" presetID="4" presetSubtype="16">
                                  <p:stCondLst>
                                    <p:cond delay="0"/>
                                  </p:stCondLst>
                                  <p:childTnLst>
                                    <p:set>
                                      <p:cBhvr>
                                        <p:cTn id="297" dur="1" fill="hold">
                                          <p:stCondLst>
                                            <p:cond delay="0"/>
                                          </p:stCondLst>
                                        </p:cTn>
                                        <p:tgtEl>
                                          <p:spTgt spid="226"/>
                                        </p:tgtEl>
                                        <p:attrNameLst>
                                          <p:attrName>style.visibility</p:attrName>
                                        </p:attrNameLst>
                                      </p:cBhvr>
                                      <p:to>
                                        <p:strVal val="visible"/>
                                      </p:to>
                                    </p:set>
                                    <p:animEffect filter="box(in)" transition="in">
                                      <p:cBhvr additive="repl">
                                        <p:cTn id="298" dur="500"/>
                                        <p:tgtEl>
                                          <p:spTgt spid="226"/>
                                        </p:tgtEl>
                                      </p:cBhvr>
                                    </p:animEffect>
                                  </p:childTnLst>
                                </p:cTn>
                              </p:par>
                              <p:par>
                                <p:cTn id="299" nodeType="withEffect" fill="hold" presetClass="entr" presetID="4" presetSubtype="16">
                                  <p:stCondLst>
                                    <p:cond delay="0"/>
                                  </p:stCondLst>
                                  <p:childTnLst>
                                    <p:set>
                                      <p:cBhvr>
                                        <p:cTn id="300" dur="1" fill="hold">
                                          <p:stCondLst>
                                            <p:cond delay="0"/>
                                          </p:stCondLst>
                                        </p:cTn>
                                        <p:tgtEl>
                                          <p:spTgt spid="220"/>
                                        </p:tgtEl>
                                        <p:attrNameLst>
                                          <p:attrName>style.visibility</p:attrName>
                                        </p:attrNameLst>
                                      </p:cBhvr>
                                      <p:to>
                                        <p:strVal val="visible"/>
                                      </p:to>
                                    </p:set>
                                    <p:animEffect filter="box(in)" transition="in">
                                      <p:cBhvr additive="repl">
                                        <p:cTn id="301" dur="500"/>
                                        <p:tgtEl>
                                          <p:spTgt spid="220"/>
                                        </p:tgtEl>
                                      </p:cBhvr>
                                    </p:animEffec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4" presetSubtype="16">
                                  <p:stCondLst>
                                    <p:cond delay="0"/>
                                  </p:stCondLst>
                                  <p:childTnLst>
                                    <p:set>
                                      <p:cBhvr>
                                        <p:cTn id="305" dur="1" fill="hold">
                                          <p:stCondLst>
                                            <p:cond delay="0"/>
                                          </p:stCondLst>
                                        </p:cTn>
                                        <p:tgtEl>
                                          <p:spTgt spid="218"/>
                                        </p:tgtEl>
                                        <p:attrNameLst>
                                          <p:attrName>style.visibility</p:attrName>
                                        </p:attrNameLst>
                                      </p:cBhvr>
                                      <p:to>
                                        <p:strVal val="visible"/>
                                      </p:to>
                                    </p:set>
                                    <p:animEffect filter="box(in)" transition="in">
                                      <p:cBhvr additive="repl">
                                        <p:cTn id="306" dur="500"/>
                                        <p:tgtEl>
                                          <p:spTgt spid="218"/>
                                        </p:tgtEl>
                                      </p:cBhvr>
                                    </p:animEffect>
                                  </p:childTnLst>
                                </p:cTn>
                              </p:par>
                              <p:par>
                                <p:cTn id="307" nodeType="withEffect" fill="hold" presetClass="entr" presetID="4" presetSubtype="16">
                                  <p:stCondLst>
                                    <p:cond delay="0"/>
                                  </p:stCondLst>
                                  <p:childTnLst>
                                    <p:set>
                                      <p:cBhvr>
                                        <p:cTn id="308" dur="1" fill="hold">
                                          <p:stCondLst>
                                            <p:cond delay="0"/>
                                          </p:stCondLst>
                                        </p:cTn>
                                        <p:tgtEl>
                                          <p:spTgt spid="225"/>
                                        </p:tgtEl>
                                        <p:attrNameLst>
                                          <p:attrName>style.visibility</p:attrName>
                                        </p:attrNameLst>
                                      </p:cBhvr>
                                      <p:to>
                                        <p:strVal val="visible"/>
                                      </p:to>
                                    </p:set>
                                    <p:animEffect filter="box(in)" transition="in">
                                      <p:cBhvr additive="repl">
                                        <p:cTn id="309" dur="500"/>
                                        <p:tgtEl>
                                          <p:spTgt spid="225"/>
                                        </p:tgtEl>
                                      </p:cBhvr>
                                    </p:animEffect>
                                  </p:childTnLst>
                                </p:cTn>
                              </p:par>
                            </p:childTnLst>
                          </p:cTn>
                        </p:par>
                      </p:childTnLst>
                    </p:cTn>
                  </p:par>
                  <p:par>
                    <p:cTn id="310" fill="hold">
                      <p:stCondLst>
                        <p:cond delay="indefinite"/>
                      </p:stCondLst>
                      <p:childTnLst>
                        <p:par>
                          <p:cTn id="311" fill="hold">
                            <p:stCondLst>
                              <p:cond delay="0"/>
                            </p:stCondLst>
                            <p:childTnLst>
                              <p:par>
                                <p:cTn id="312" nodeType="clickEffect" fill="hold" presetClass="entr" presetID="4" presetSubtype="16">
                                  <p:stCondLst>
                                    <p:cond delay="0"/>
                                  </p:stCondLst>
                                  <p:childTnLst>
                                    <p:set>
                                      <p:cBhvr>
                                        <p:cTn id="313" dur="1" fill="hold">
                                          <p:stCondLst>
                                            <p:cond delay="0"/>
                                          </p:stCondLst>
                                        </p:cTn>
                                        <p:tgtEl>
                                          <p:spTgt spid="217"/>
                                        </p:tgtEl>
                                        <p:attrNameLst>
                                          <p:attrName>style.visibility</p:attrName>
                                        </p:attrNameLst>
                                      </p:cBhvr>
                                      <p:to>
                                        <p:strVal val="visible"/>
                                      </p:to>
                                    </p:set>
                                    <p:animEffect filter="box(in)" transition="in">
                                      <p:cBhvr additive="repl">
                                        <p:cTn id="314" dur="500"/>
                                        <p:tgtEl>
                                          <p:spTgt spid="217"/>
                                        </p:tgtEl>
                                      </p:cBhvr>
                                    </p:animEffect>
                                  </p:childTnLst>
                                </p:cTn>
                              </p:par>
                              <p:par>
                                <p:cTn id="315" nodeType="withEffect" fill="hold" presetClass="entr" presetID="4" presetSubtype="16">
                                  <p:stCondLst>
                                    <p:cond delay="0"/>
                                  </p:stCondLst>
                                  <p:childTnLst>
                                    <p:set>
                                      <p:cBhvr>
                                        <p:cTn id="316" dur="1" fill="hold">
                                          <p:stCondLst>
                                            <p:cond delay="0"/>
                                          </p:stCondLst>
                                        </p:cTn>
                                        <p:tgtEl>
                                          <p:spTgt spid="224"/>
                                        </p:tgtEl>
                                        <p:attrNameLst>
                                          <p:attrName>style.visibility</p:attrName>
                                        </p:attrNameLst>
                                      </p:cBhvr>
                                      <p:to>
                                        <p:strVal val="visible"/>
                                      </p:to>
                                    </p:set>
                                    <p:animEffect filter="box(in)" transition="in">
                                      <p:cBhvr additive="repl">
                                        <p:cTn id="317" dur="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914400" y="0"/>
            <a:ext cx="8229240" cy="439200"/>
          </a:xfrm>
          <a:prstGeom prst="rect">
            <a:avLst/>
          </a:prstGeom>
          <a:noFill/>
          <a:ln w="0">
            <a:noFill/>
          </a:ln>
        </p:spPr>
        <p:txBody>
          <a:bodyPr anchor="ctr">
            <a:normAutofit fontScale="52000"/>
          </a:bodyPr>
          <a:p>
            <a:pPr indent="0" algn="ctr">
              <a:lnSpc>
                <a:spcPct val="100000"/>
              </a:lnSpc>
              <a:buNone/>
            </a:pPr>
            <a:r>
              <a:rPr b="1" lang="en-US" sz="4400" spc="-1" strike="noStrike">
                <a:solidFill>
                  <a:srgbClr val="000000"/>
                </a:solidFill>
                <a:latin typeface="Calibri"/>
              </a:rPr>
              <a:t>Master slave Flipflop</a:t>
            </a:r>
            <a:endParaRPr b="0" lang="en-US" sz="4400" spc="-1" strike="noStrike">
              <a:solidFill>
                <a:srgbClr val="000000"/>
              </a:solidFill>
              <a:latin typeface="Calibri"/>
            </a:endParaRPr>
          </a:p>
        </p:txBody>
      </p:sp>
      <p:sp>
        <p:nvSpPr>
          <p:cNvPr id="228" name="PlaceHolder 2"/>
          <p:cNvSpPr>
            <a:spLocks noGrp="1"/>
          </p:cNvSpPr>
          <p:nvPr>
            <p:ph/>
          </p:nvPr>
        </p:nvSpPr>
        <p:spPr>
          <a:xfrm>
            <a:off x="500040" y="571320"/>
            <a:ext cx="8229240" cy="3142800"/>
          </a:xfrm>
          <a:prstGeom prst="rect">
            <a:avLst/>
          </a:prstGeom>
          <a:noFill/>
          <a:ln w="0">
            <a:noFill/>
          </a:ln>
        </p:spPr>
        <p:txBody>
          <a:bodyPr anchor="t">
            <a:normAutofit/>
          </a:bodyPr>
          <a:p>
            <a:pPr marL="343080" indent="-343080">
              <a:lnSpc>
                <a:spcPct val="100000"/>
              </a:lnSpc>
              <a:spcBef>
                <a:spcPts val="380"/>
              </a:spcBef>
              <a:buClr>
                <a:srgbClr val="000000"/>
              </a:buClr>
              <a:buFont typeface="Arial"/>
              <a:buChar char="•"/>
            </a:pPr>
            <a:r>
              <a:rPr b="0" lang="en-US" sz="1900" spc="-1" strike="noStrike">
                <a:solidFill>
                  <a:srgbClr val="000000"/>
                </a:solidFill>
                <a:latin typeface="Calibri"/>
              </a:rPr>
              <a:t>In  master slave JK flip flop, it consists of clocked JK flipflop as a master and clocked SR flipflop as a slave.</a:t>
            </a:r>
            <a:endParaRPr b="0" lang="en-US" sz="1900" spc="-1" strike="noStrike">
              <a:solidFill>
                <a:srgbClr val="000000"/>
              </a:solidFill>
              <a:latin typeface="Calibri"/>
            </a:endParaRPr>
          </a:p>
          <a:p>
            <a:pPr marL="343080" indent="-343080">
              <a:lnSpc>
                <a:spcPct val="100000"/>
              </a:lnSpc>
              <a:spcBef>
                <a:spcPts val="380"/>
              </a:spcBef>
              <a:buClr>
                <a:srgbClr val="000000"/>
              </a:buClr>
              <a:buFont typeface="Arial"/>
              <a:buChar char="•"/>
            </a:pPr>
            <a:r>
              <a:rPr b="0" lang="en-US" sz="1900" spc="-1" strike="noStrike">
                <a:solidFill>
                  <a:srgbClr val="000000"/>
                </a:solidFill>
                <a:latin typeface="Calibri"/>
              </a:rPr>
              <a:t> </a:t>
            </a:r>
            <a:r>
              <a:rPr b="0" lang="en-US" sz="1900" spc="-1" strike="noStrike">
                <a:solidFill>
                  <a:srgbClr val="000000"/>
                </a:solidFill>
                <a:latin typeface="Calibri"/>
              </a:rPr>
              <a:t>The output of master flipflop is fed as an input to the slave flipflop. </a:t>
            </a:r>
            <a:endParaRPr b="0" lang="en-US" sz="1900" spc="-1" strike="noStrike">
              <a:solidFill>
                <a:srgbClr val="000000"/>
              </a:solidFill>
              <a:latin typeface="Calibri"/>
            </a:endParaRPr>
          </a:p>
          <a:p>
            <a:pPr marL="343080" indent="-343080">
              <a:lnSpc>
                <a:spcPct val="100000"/>
              </a:lnSpc>
              <a:spcBef>
                <a:spcPts val="380"/>
              </a:spcBef>
              <a:buClr>
                <a:srgbClr val="000000"/>
              </a:buClr>
              <a:buFont typeface="Arial"/>
              <a:buChar char="•"/>
            </a:pPr>
            <a:r>
              <a:rPr b="0" lang="en-US" sz="1900" spc="-1" strike="noStrike">
                <a:solidFill>
                  <a:srgbClr val="000000"/>
                </a:solidFill>
                <a:latin typeface="Calibri"/>
              </a:rPr>
              <a:t>Clock signal is directly connected to the master flipflop and it is connected through inverter to the slave flipflop</a:t>
            </a:r>
            <a:endParaRPr b="0" lang="en-US" sz="1900" spc="-1" strike="noStrike">
              <a:solidFill>
                <a:srgbClr val="000000"/>
              </a:solidFill>
              <a:latin typeface="Calibri"/>
            </a:endParaRPr>
          </a:p>
          <a:p>
            <a:pPr marL="343080" indent="-343080">
              <a:lnSpc>
                <a:spcPct val="100000"/>
              </a:lnSpc>
              <a:spcBef>
                <a:spcPts val="380"/>
              </a:spcBef>
              <a:buClr>
                <a:srgbClr val="000000"/>
              </a:buClr>
              <a:buFont typeface="Arial"/>
              <a:buChar char="•"/>
            </a:pPr>
            <a:r>
              <a:rPr b="0" lang="en-US" sz="1900" spc="-1" strike="noStrike">
                <a:solidFill>
                  <a:srgbClr val="000000"/>
                </a:solidFill>
                <a:latin typeface="Calibri"/>
              </a:rPr>
              <a:t>During the positive clock pulse, the information present at the J &amp; K inputs is transmited to the output of master flipflop and it is held there until the negative clock pulse occurs.</a:t>
            </a:r>
            <a:endParaRPr b="0" lang="en-US" sz="1900" spc="-1" strike="noStrike">
              <a:solidFill>
                <a:srgbClr val="000000"/>
              </a:solidFill>
              <a:latin typeface="Calibri"/>
            </a:endParaRPr>
          </a:p>
          <a:p>
            <a:pPr marL="343080" indent="-343080">
              <a:lnSpc>
                <a:spcPct val="100000"/>
              </a:lnSpc>
              <a:spcBef>
                <a:spcPts val="380"/>
              </a:spcBef>
              <a:buClr>
                <a:srgbClr val="000000"/>
              </a:buClr>
              <a:buFont typeface="Arial"/>
              <a:buChar char="•"/>
            </a:pPr>
            <a:r>
              <a:rPr b="0" lang="en-US" sz="1900" spc="-1" strike="noStrike">
                <a:solidFill>
                  <a:srgbClr val="000000"/>
                </a:solidFill>
                <a:latin typeface="Calibri"/>
              </a:rPr>
              <a:t> </a:t>
            </a:r>
            <a:r>
              <a:rPr b="0" lang="en-US" sz="1900" spc="-1" strike="noStrike">
                <a:solidFill>
                  <a:srgbClr val="000000"/>
                </a:solidFill>
                <a:latin typeface="Calibri"/>
              </a:rPr>
              <a:t>After which it is allowed to pass through the output of slave flipflop.</a:t>
            </a:r>
            <a:endParaRPr b="0" lang="en-US" sz="19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0">
              <a:lnSpc>
                <a:spcPct val="100000"/>
              </a:lnSpc>
              <a:spcBef>
                <a:spcPts val="641"/>
              </a:spcBef>
              <a:buNone/>
              <a:tabLst>
                <a:tab algn="l" pos="0"/>
              </a:tabLst>
            </a:pPr>
            <a:endParaRPr b="0" lang="en-US" sz="3200" spc="-1" strike="noStrike">
              <a:solidFill>
                <a:srgbClr val="000000"/>
              </a:solidFill>
              <a:latin typeface="Calibri"/>
            </a:endParaRPr>
          </a:p>
        </p:txBody>
      </p:sp>
      <p:pic>
        <p:nvPicPr>
          <p:cNvPr id="229" name="Picture 2" descr=""/>
          <p:cNvPicPr/>
          <p:nvPr/>
        </p:nvPicPr>
        <p:blipFill>
          <a:blip r:embed="rId1"/>
          <a:stretch/>
        </p:blipFill>
        <p:spPr>
          <a:xfrm>
            <a:off x="3357360" y="4000680"/>
            <a:ext cx="5786280" cy="2856960"/>
          </a:xfrm>
          <a:prstGeom prst="rect">
            <a:avLst/>
          </a:prstGeom>
          <a:ln w="9525">
            <a:noFill/>
          </a:ln>
        </p:spPr>
      </p:pic>
      <p:sp>
        <p:nvSpPr>
          <p:cNvPr id="230" name="Rectangle 7"/>
          <p:cNvSpPr/>
          <p:nvPr/>
        </p:nvSpPr>
        <p:spPr>
          <a:xfrm>
            <a:off x="642960" y="3929040"/>
            <a:ext cx="20437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n-US" sz="2000" spc="-1" strike="noStrike">
                <a:solidFill>
                  <a:srgbClr val="000000"/>
                </a:solidFill>
                <a:latin typeface="Calibri"/>
              </a:rPr>
              <a:t>Logic symbol</a:t>
            </a:r>
            <a:endParaRPr b="0" lang="en-US" sz="2000" spc="-1" strike="noStrike">
              <a:solidFill>
                <a:srgbClr val="000000"/>
              </a:solidFill>
              <a:latin typeface="Arial"/>
            </a:endParaRPr>
          </a:p>
        </p:txBody>
      </p:sp>
      <p:sp>
        <p:nvSpPr>
          <p:cNvPr id="231" name="Rectangle 8"/>
          <p:cNvSpPr/>
          <p:nvPr/>
        </p:nvSpPr>
        <p:spPr>
          <a:xfrm>
            <a:off x="5547960" y="3571920"/>
            <a:ext cx="1548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Logic Diagram</a:t>
            </a:r>
            <a:endParaRPr b="0" lang="en-US" sz="1800" spc="-1" strike="noStrike">
              <a:solidFill>
                <a:srgbClr val="000000"/>
              </a:solidFill>
              <a:latin typeface="Arial"/>
            </a:endParaRPr>
          </a:p>
        </p:txBody>
      </p:sp>
      <p:pic>
        <p:nvPicPr>
          <p:cNvPr id="232" name="Picture 3" descr=""/>
          <p:cNvPicPr/>
          <p:nvPr/>
        </p:nvPicPr>
        <p:blipFill>
          <a:blip r:embed="rId2"/>
          <a:stretch/>
        </p:blipFill>
        <p:spPr>
          <a:xfrm>
            <a:off x="214200" y="4357800"/>
            <a:ext cx="3104640" cy="1761840"/>
          </a:xfrm>
          <a:prstGeom prst="rect">
            <a:avLst/>
          </a:prstGeom>
          <a:ln w="9525">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914400" y="142920"/>
            <a:ext cx="8229240" cy="499680"/>
          </a:xfrm>
          <a:prstGeom prst="rect">
            <a:avLst/>
          </a:prstGeom>
          <a:noFill/>
          <a:ln w="0">
            <a:noFill/>
          </a:ln>
        </p:spPr>
        <p:txBody>
          <a:bodyPr anchor="ctr">
            <a:normAutofit fontScale="62000"/>
          </a:bodyPr>
          <a:p>
            <a:pPr indent="0" algn="ctr">
              <a:lnSpc>
                <a:spcPct val="100000"/>
              </a:lnSpc>
              <a:buNone/>
            </a:pPr>
            <a:r>
              <a:rPr b="1" lang="en-US" sz="4400" spc="-1" strike="noStrike">
                <a:solidFill>
                  <a:srgbClr val="000000"/>
                </a:solidFill>
                <a:latin typeface="Calibri"/>
              </a:rPr>
              <a:t>Master slave Flipflop</a:t>
            </a:r>
            <a:endParaRPr b="0" lang="en-US" sz="4400" spc="-1" strike="noStrike">
              <a:solidFill>
                <a:srgbClr val="000000"/>
              </a:solidFill>
              <a:latin typeface="Calibri"/>
            </a:endParaRPr>
          </a:p>
        </p:txBody>
      </p:sp>
      <p:pic>
        <p:nvPicPr>
          <p:cNvPr id="234" name="Picture 4" descr=""/>
          <p:cNvPicPr/>
          <p:nvPr/>
        </p:nvPicPr>
        <p:blipFill>
          <a:blip r:embed="rId1"/>
          <a:stretch/>
        </p:blipFill>
        <p:spPr>
          <a:xfrm>
            <a:off x="5500800" y="4429080"/>
            <a:ext cx="3500280" cy="2095200"/>
          </a:xfrm>
          <a:prstGeom prst="rect">
            <a:avLst/>
          </a:prstGeom>
          <a:ln w="9525">
            <a:noFill/>
          </a:ln>
        </p:spPr>
      </p:pic>
      <p:sp>
        <p:nvSpPr>
          <p:cNvPr id="235" name="Rectangle 5"/>
          <p:cNvSpPr/>
          <p:nvPr/>
        </p:nvSpPr>
        <p:spPr>
          <a:xfrm>
            <a:off x="571320" y="658080"/>
            <a:ext cx="8357760" cy="3108240"/>
          </a:xfrm>
          <a:prstGeom prst="rect">
            <a:avLst/>
          </a:prstGeom>
          <a:noFill/>
          <a:ln w="9525">
            <a:noFill/>
          </a:ln>
        </p:spPr>
        <p:style>
          <a:lnRef idx="0"/>
          <a:fillRef idx="0"/>
          <a:effectRef idx="0"/>
          <a:fontRef idx="minor"/>
        </p:style>
        <p:txBody>
          <a:bodyPr numCol="1" spcCol="0" anchor="ctr">
            <a:spAutoFit/>
          </a:bodyPr>
          <a:p>
            <a:pPr algn="just">
              <a:lnSpc>
                <a:spcPct val="100000"/>
              </a:lnSpc>
              <a:buClr>
                <a:srgbClr val="000000"/>
              </a:buClr>
              <a:buFont typeface="Arial"/>
              <a:buChar char="•"/>
            </a:pPr>
            <a:r>
              <a:rPr b="0" lang="en-US" sz="1800" spc="-1" strike="noStrike">
                <a:solidFill>
                  <a:srgbClr val="000000"/>
                </a:solidFill>
                <a:latin typeface="Times New Roman"/>
                <a:ea typeface="Calibri"/>
              </a:rPr>
              <a:t>When J=0, K=0,output of master remains same at the positive clock  and the output of slave also remains same at the negative clock.</a:t>
            </a:r>
            <a:endParaRPr b="0" lang="en-US" sz="1800" spc="-1" strike="noStrike">
              <a:solidFill>
                <a:srgbClr val="000000"/>
              </a:solidFill>
              <a:latin typeface="Arial"/>
            </a:endParaRPr>
          </a:p>
          <a:p>
            <a:pPr algn="just">
              <a:lnSpc>
                <a:spcPct val="100000"/>
              </a:lnSpc>
              <a:buClr>
                <a:srgbClr val="558ed5"/>
              </a:buClr>
              <a:buFont typeface="Arial"/>
              <a:buChar char="•"/>
            </a:pPr>
            <a:r>
              <a:rPr b="0" lang="en-US" sz="1800" spc="-1" strike="noStrike">
                <a:solidFill>
                  <a:srgbClr val="558ed5"/>
                </a:solidFill>
                <a:latin typeface="Times New Roman"/>
                <a:ea typeface="Calibri"/>
              </a:rPr>
              <a:t>When J=0, K=1,output of master resets at the positive clock   and the output of slave also resets  at the negative clock.</a:t>
            </a:r>
            <a:endParaRPr b="0" lang="en-US" sz="1800" spc="-1" strike="noStrike">
              <a:solidFill>
                <a:srgbClr val="000000"/>
              </a:solidFill>
              <a:latin typeface="Arial"/>
            </a:endParaRPr>
          </a:p>
          <a:p>
            <a:pPr algn="just">
              <a:lnSpc>
                <a:spcPct val="100000"/>
              </a:lnSpc>
              <a:buClr>
                <a:srgbClr val="000000"/>
              </a:buClr>
              <a:buFont typeface="Arial"/>
              <a:buChar char="•"/>
            </a:pPr>
            <a:r>
              <a:rPr b="0" lang="en-US" sz="1800" spc="-1" strike="noStrike">
                <a:solidFill>
                  <a:srgbClr val="000000"/>
                </a:solidFill>
                <a:latin typeface="Times New Roman"/>
                <a:ea typeface="Calibri"/>
              </a:rPr>
              <a:t>When J=1, K=0,output of master sets at the positive clock   and the output of slave also sets  at the negative clock.</a:t>
            </a:r>
            <a:endParaRPr b="0" lang="en-US" sz="1800" spc="-1" strike="noStrike">
              <a:solidFill>
                <a:srgbClr val="000000"/>
              </a:solidFill>
              <a:latin typeface="Arial"/>
            </a:endParaRPr>
          </a:p>
          <a:p>
            <a:pPr algn="just">
              <a:lnSpc>
                <a:spcPct val="100000"/>
              </a:lnSpc>
              <a:buClr>
                <a:srgbClr val="4f81bd"/>
              </a:buClr>
              <a:buFont typeface="Arial"/>
              <a:buChar char="•"/>
            </a:pPr>
            <a:r>
              <a:rPr b="0" lang="en-US" sz="1800" spc="-1" strike="noStrike">
                <a:solidFill>
                  <a:schemeClr val="accent1"/>
                </a:solidFill>
                <a:latin typeface="Times New Roman"/>
                <a:ea typeface="Calibri"/>
              </a:rPr>
              <a:t>When J=1, K=1,output of master toggles at the positive clock   and the slave then copies the output of master  at the negative clock. This prevents race around condition.</a:t>
            </a:r>
            <a:endParaRPr b="0" lang="en-US" sz="1800" spc="-1" strike="noStrike">
              <a:solidFill>
                <a:srgbClr val="000000"/>
              </a:solidFill>
              <a:latin typeface="Arial"/>
            </a:endParaRPr>
          </a:p>
          <a:p>
            <a:pPr algn="just">
              <a:lnSpc>
                <a:spcPct val="100000"/>
              </a:lnSpc>
              <a:buClr>
                <a:srgbClr val="373737"/>
              </a:buClr>
              <a:buFont typeface="Arial"/>
              <a:buChar char="•"/>
            </a:pPr>
            <a:r>
              <a:rPr b="0" lang="en-US" sz="1800" spc="-1" strike="noStrike">
                <a:solidFill>
                  <a:srgbClr val="373737"/>
                </a:solidFill>
                <a:latin typeface="Georgia"/>
                <a:ea typeface="Calibri"/>
              </a:rPr>
              <a:t> </a:t>
            </a:r>
            <a:r>
              <a:rPr b="0" lang="en-US" sz="1800" spc="-1" strike="noStrike">
                <a:solidFill>
                  <a:srgbClr val="000000"/>
                </a:solidFill>
                <a:latin typeface="Times New Roman"/>
                <a:ea typeface="Calibri"/>
              </a:rPr>
              <a:t>[</a:t>
            </a:r>
            <a:r>
              <a:rPr b="1" lang="en-US" sz="1800" spc="-1" strike="noStrike">
                <a:solidFill>
                  <a:srgbClr val="000000"/>
                </a:solidFill>
                <a:latin typeface="Times New Roman"/>
                <a:ea typeface="Calibri"/>
              </a:rPr>
              <a:t>In JK flip flop as long as clock is high for the input conditions J&amp;K equals to the output changes or complements its output from 1</a:t>
            </a:r>
            <a:r>
              <a:rPr b="1" lang="en-US" sz="1800" spc="-1" strike="noStrike">
                <a:solidFill>
                  <a:srgbClr val="000000"/>
                </a:solidFill>
                <a:latin typeface="Calibri"/>
                <a:ea typeface="Calibri"/>
              </a:rPr>
              <a:t>–</a:t>
            </a:r>
            <a:r>
              <a:rPr b="1" lang="en-US" sz="1800" spc="-1" strike="noStrike">
                <a:solidFill>
                  <a:srgbClr val="000000"/>
                </a:solidFill>
                <a:latin typeface="Times New Roman"/>
                <a:ea typeface="Calibri"/>
              </a:rPr>
              <a:t>&gt;0 and 0</a:t>
            </a:r>
            <a:r>
              <a:rPr b="1" lang="en-US" sz="1800" spc="-1" strike="noStrike">
                <a:solidFill>
                  <a:srgbClr val="000000"/>
                </a:solidFill>
                <a:latin typeface="Calibri"/>
                <a:ea typeface="Calibri"/>
              </a:rPr>
              <a:t>–</a:t>
            </a:r>
            <a:r>
              <a:rPr b="1" lang="en-US" sz="1800" spc="-1" strike="noStrike">
                <a:solidFill>
                  <a:srgbClr val="000000"/>
                </a:solidFill>
                <a:latin typeface="Times New Roman"/>
                <a:ea typeface="Calibri"/>
              </a:rPr>
              <a:t>&gt;1.This is known as race around condition.]</a:t>
            </a:r>
            <a:endParaRPr b="0" lang="en-US" sz="1800" spc="-1" strike="noStrike">
              <a:solidFill>
                <a:srgbClr val="000000"/>
              </a:solidFill>
              <a:latin typeface="Arial"/>
            </a:endParaRPr>
          </a:p>
        </p:txBody>
      </p:sp>
      <p:sp>
        <p:nvSpPr>
          <p:cNvPr id="236" name="Rectangle 10"/>
          <p:cNvSpPr/>
          <p:nvPr/>
        </p:nvSpPr>
        <p:spPr>
          <a:xfrm>
            <a:off x="1833120" y="3786120"/>
            <a:ext cx="1548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Logic Diagram</a:t>
            </a:r>
            <a:endParaRPr b="0" lang="en-US" sz="1800" spc="-1" strike="noStrike">
              <a:solidFill>
                <a:srgbClr val="000000"/>
              </a:solidFill>
              <a:latin typeface="Arial"/>
            </a:endParaRPr>
          </a:p>
        </p:txBody>
      </p:sp>
      <p:sp>
        <p:nvSpPr>
          <p:cNvPr id="237" name="Rectangle 11"/>
          <p:cNvSpPr/>
          <p:nvPr/>
        </p:nvSpPr>
        <p:spPr>
          <a:xfrm>
            <a:off x="6660360" y="3929040"/>
            <a:ext cx="1244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1800" spc="-1" strike="noStrike">
                <a:solidFill>
                  <a:srgbClr val="000000"/>
                </a:solidFill>
                <a:latin typeface="Calibri"/>
              </a:rPr>
              <a:t>Truth Table</a:t>
            </a:r>
            <a:endParaRPr b="0" lang="en-US" sz="1800" spc="-1" strike="noStrike">
              <a:solidFill>
                <a:srgbClr val="000000"/>
              </a:solidFill>
              <a:latin typeface="Arial"/>
            </a:endParaRPr>
          </a:p>
        </p:txBody>
      </p:sp>
      <p:pic>
        <p:nvPicPr>
          <p:cNvPr id="238" name="Picture 2" descr=""/>
          <p:cNvPicPr/>
          <p:nvPr/>
        </p:nvPicPr>
        <p:blipFill>
          <a:blip r:embed="rId2"/>
          <a:stretch/>
        </p:blipFill>
        <p:spPr>
          <a:xfrm>
            <a:off x="214200" y="4126320"/>
            <a:ext cx="5285880" cy="2731320"/>
          </a:xfrm>
          <a:prstGeom prst="rect">
            <a:avLst/>
          </a:prstGeom>
          <a:ln w="9525">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914400" y="142920"/>
            <a:ext cx="8229240" cy="439200"/>
          </a:xfrm>
          <a:prstGeom prst="rect">
            <a:avLst/>
          </a:prstGeom>
          <a:noFill/>
          <a:ln w="0">
            <a:noFill/>
          </a:ln>
        </p:spPr>
        <p:txBody>
          <a:bodyPr anchor="ctr">
            <a:normAutofit fontScale="51000"/>
          </a:bodyPr>
          <a:p>
            <a:pPr indent="0" algn="ctr">
              <a:lnSpc>
                <a:spcPct val="100000"/>
              </a:lnSpc>
              <a:buNone/>
            </a:pPr>
            <a:r>
              <a:rPr b="1" lang="en-IN" sz="4400" spc="-1" strike="noStrike">
                <a:solidFill>
                  <a:srgbClr val="000000"/>
                </a:solidFill>
                <a:latin typeface="Calibri"/>
              </a:rPr>
              <a:t>Excitation Table or Application Table</a:t>
            </a:r>
            <a:endParaRPr b="0" lang="en-US" sz="4400" spc="-1" strike="noStrike">
              <a:solidFill>
                <a:srgbClr val="000000"/>
              </a:solidFill>
              <a:latin typeface="Calibri"/>
            </a:endParaRPr>
          </a:p>
        </p:txBody>
      </p:sp>
      <p:pic>
        <p:nvPicPr>
          <p:cNvPr id="240" name="Picture 2" descr=""/>
          <p:cNvPicPr/>
          <p:nvPr/>
        </p:nvPicPr>
        <p:blipFill>
          <a:blip r:embed="rId1"/>
          <a:stretch/>
        </p:blipFill>
        <p:spPr>
          <a:xfrm>
            <a:off x="285840" y="714240"/>
            <a:ext cx="8591040" cy="1018800"/>
          </a:xfrm>
          <a:prstGeom prst="rect">
            <a:avLst/>
          </a:prstGeom>
          <a:ln w="9525">
            <a:noFill/>
          </a:ln>
        </p:spPr>
      </p:pic>
      <p:pic>
        <p:nvPicPr>
          <p:cNvPr id="241" name="Picture 3" descr=""/>
          <p:cNvPicPr/>
          <p:nvPr/>
        </p:nvPicPr>
        <p:blipFill>
          <a:blip r:embed="rId2"/>
          <a:stretch/>
        </p:blipFill>
        <p:spPr>
          <a:xfrm>
            <a:off x="285840" y="1752480"/>
            <a:ext cx="8857800" cy="1104480"/>
          </a:xfrm>
          <a:prstGeom prst="rect">
            <a:avLst/>
          </a:prstGeom>
          <a:ln w="9525">
            <a:noFill/>
          </a:ln>
        </p:spPr>
      </p:pic>
      <p:pic>
        <p:nvPicPr>
          <p:cNvPr id="242" name="Picture 4" descr=""/>
          <p:cNvPicPr/>
          <p:nvPr/>
        </p:nvPicPr>
        <p:blipFill>
          <a:blip r:embed="rId3"/>
          <a:stretch/>
        </p:blipFill>
        <p:spPr>
          <a:xfrm>
            <a:off x="285840" y="2857320"/>
            <a:ext cx="1504440" cy="323640"/>
          </a:xfrm>
          <a:prstGeom prst="rect">
            <a:avLst/>
          </a:prstGeom>
          <a:ln w="9525">
            <a:noFill/>
          </a:ln>
        </p:spPr>
      </p:pic>
      <p:pic>
        <p:nvPicPr>
          <p:cNvPr id="243" name="Picture 5" descr=""/>
          <p:cNvPicPr/>
          <p:nvPr/>
        </p:nvPicPr>
        <p:blipFill>
          <a:blip r:embed="rId4"/>
          <a:stretch/>
        </p:blipFill>
        <p:spPr>
          <a:xfrm>
            <a:off x="71280" y="3214800"/>
            <a:ext cx="2499840" cy="2771280"/>
          </a:xfrm>
          <a:prstGeom prst="rect">
            <a:avLst/>
          </a:prstGeom>
          <a:ln w="9525">
            <a:noFill/>
          </a:ln>
        </p:spPr>
      </p:pic>
      <p:pic>
        <p:nvPicPr>
          <p:cNvPr id="244" name="Picture 6" descr=""/>
          <p:cNvPicPr/>
          <p:nvPr/>
        </p:nvPicPr>
        <p:blipFill>
          <a:blip r:embed="rId5"/>
          <a:stretch/>
        </p:blipFill>
        <p:spPr>
          <a:xfrm>
            <a:off x="3000240" y="2900520"/>
            <a:ext cx="1514160" cy="313920"/>
          </a:xfrm>
          <a:prstGeom prst="rect">
            <a:avLst/>
          </a:prstGeom>
          <a:ln w="9525">
            <a:noFill/>
          </a:ln>
        </p:spPr>
      </p:pic>
      <p:pic>
        <p:nvPicPr>
          <p:cNvPr id="245" name="Picture 7" descr=""/>
          <p:cNvPicPr/>
          <p:nvPr/>
        </p:nvPicPr>
        <p:blipFill>
          <a:blip r:embed="rId6"/>
          <a:stretch/>
        </p:blipFill>
        <p:spPr>
          <a:xfrm>
            <a:off x="2643120" y="3214800"/>
            <a:ext cx="2285640" cy="2771280"/>
          </a:xfrm>
          <a:prstGeom prst="rect">
            <a:avLst/>
          </a:prstGeom>
          <a:ln w="9525">
            <a:noFill/>
          </a:ln>
        </p:spPr>
      </p:pic>
      <p:pic>
        <p:nvPicPr>
          <p:cNvPr id="246" name="Picture 8" descr=""/>
          <p:cNvPicPr/>
          <p:nvPr/>
        </p:nvPicPr>
        <p:blipFill>
          <a:blip r:embed="rId7"/>
          <a:stretch/>
        </p:blipFill>
        <p:spPr>
          <a:xfrm>
            <a:off x="5286240" y="2900520"/>
            <a:ext cx="1228320" cy="313920"/>
          </a:xfrm>
          <a:prstGeom prst="rect">
            <a:avLst/>
          </a:prstGeom>
          <a:ln w="9525">
            <a:noFill/>
          </a:ln>
        </p:spPr>
      </p:pic>
      <p:pic>
        <p:nvPicPr>
          <p:cNvPr id="247" name="Picture 9" descr=""/>
          <p:cNvPicPr/>
          <p:nvPr/>
        </p:nvPicPr>
        <p:blipFill>
          <a:blip r:embed="rId8"/>
          <a:stretch/>
        </p:blipFill>
        <p:spPr>
          <a:xfrm>
            <a:off x="4929120" y="3214800"/>
            <a:ext cx="2214360" cy="2809440"/>
          </a:xfrm>
          <a:prstGeom prst="rect">
            <a:avLst/>
          </a:prstGeom>
          <a:ln w="9525">
            <a:noFill/>
          </a:ln>
        </p:spPr>
      </p:pic>
      <p:pic>
        <p:nvPicPr>
          <p:cNvPr id="248" name="Picture 10" descr=""/>
          <p:cNvPicPr/>
          <p:nvPr/>
        </p:nvPicPr>
        <p:blipFill>
          <a:blip r:embed="rId9"/>
          <a:stretch/>
        </p:blipFill>
        <p:spPr>
          <a:xfrm>
            <a:off x="7643880" y="2895480"/>
            <a:ext cx="1180800" cy="247320"/>
          </a:xfrm>
          <a:prstGeom prst="rect">
            <a:avLst/>
          </a:prstGeom>
          <a:ln w="9525">
            <a:noFill/>
          </a:ln>
        </p:spPr>
      </p:pic>
      <p:pic>
        <p:nvPicPr>
          <p:cNvPr id="249" name="Picture 11" descr=""/>
          <p:cNvPicPr/>
          <p:nvPr/>
        </p:nvPicPr>
        <p:blipFill>
          <a:blip r:embed="rId10"/>
          <a:stretch/>
        </p:blipFill>
        <p:spPr>
          <a:xfrm>
            <a:off x="7143840" y="3214800"/>
            <a:ext cx="1999800" cy="2819160"/>
          </a:xfrm>
          <a:prstGeom prst="rect">
            <a:avLst/>
          </a:prstGeom>
          <a:ln w="9525">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Picture 3" descr=""/>
          <p:cNvPicPr/>
          <p:nvPr/>
        </p:nvPicPr>
        <p:blipFill>
          <a:blip r:embed="rId1"/>
          <a:stretch/>
        </p:blipFill>
        <p:spPr>
          <a:xfrm>
            <a:off x="642960" y="1143000"/>
            <a:ext cx="8214840" cy="1999800"/>
          </a:xfrm>
          <a:prstGeom prst="rect">
            <a:avLst/>
          </a:prstGeom>
          <a:ln w="9525">
            <a:noFill/>
          </a:ln>
        </p:spPr>
      </p:pic>
      <p:pic>
        <p:nvPicPr>
          <p:cNvPr id="251" name="Picture 4" descr=""/>
          <p:cNvPicPr/>
          <p:nvPr/>
        </p:nvPicPr>
        <p:blipFill>
          <a:blip r:embed="rId2"/>
          <a:stretch/>
        </p:blipFill>
        <p:spPr>
          <a:xfrm>
            <a:off x="1071360" y="3429000"/>
            <a:ext cx="4357440" cy="3214440"/>
          </a:xfrm>
          <a:prstGeom prst="rect">
            <a:avLst/>
          </a:prstGeom>
          <a:ln w="9525">
            <a:noFill/>
          </a:ln>
        </p:spPr>
      </p:pic>
      <p:sp>
        <p:nvSpPr>
          <p:cNvPr id="252" name="TextBox 5"/>
          <p:cNvSpPr/>
          <p:nvPr/>
        </p:nvSpPr>
        <p:spPr>
          <a:xfrm>
            <a:off x="857160" y="357120"/>
            <a:ext cx="81435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800" spc="-1" strike="noStrike">
                <a:solidFill>
                  <a:srgbClr val="000000"/>
                </a:solidFill>
                <a:latin typeface="Calibri"/>
              </a:rPr>
              <a:t>Realization of One Flip - Flop using Other Flip - Flops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53" name="Picture 2" descr=""/>
          <p:cNvPicPr/>
          <p:nvPr/>
        </p:nvPicPr>
        <p:blipFill>
          <a:blip r:embed="rId1"/>
          <a:stretch/>
        </p:blipFill>
        <p:spPr>
          <a:xfrm>
            <a:off x="2214720" y="142920"/>
            <a:ext cx="5285880" cy="428400"/>
          </a:xfrm>
          <a:prstGeom prst="rect">
            <a:avLst/>
          </a:prstGeom>
          <a:ln w="9525">
            <a:noFill/>
          </a:ln>
        </p:spPr>
      </p:pic>
      <p:pic>
        <p:nvPicPr>
          <p:cNvPr id="254" name="Picture 3" descr=""/>
          <p:cNvPicPr/>
          <p:nvPr/>
        </p:nvPicPr>
        <p:blipFill>
          <a:blip r:embed="rId2"/>
          <a:stretch/>
        </p:blipFill>
        <p:spPr>
          <a:xfrm>
            <a:off x="214200" y="642960"/>
            <a:ext cx="8715240" cy="1571400"/>
          </a:xfrm>
          <a:prstGeom prst="rect">
            <a:avLst/>
          </a:prstGeom>
          <a:ln w="9525">
            <a:noFill/>
          </a:ln>
        </p:spPr>
      </p:pic>
      <p:pic>
        <p:nvPicPr>
          <p:cNvPr id="255" name="Picture 4" descr=""/>
          <p:cNvPicPr/>
          <p:nvPr/>
        </p:nvPicPr>
        <p:blipFill>
          <a:blip r:embed="rId3"/>
          <a:stretch/>
        </p:blipFill>
        <p:spPr>
          <a:xfrm>
            <a:off x="214200" y="2357280"/>
            <a:ext cx="4371480" cy="313920"/>
          </a:xfrm>
          <a:prstGeom prst="rect">
            <a:avLst/>
          </a:prstGeom>
          <a:ln w="9525">
            <a:noFill/>
          </a:ln>
        </p:spPr>
      </p:pic>
      <p:pic>
        <p:nvPicPr>
          <p:cNvPr id="256" name="Picture 5" descr=""/>
          <p:cNvPicPr/>
          <p:nvPr/>
        </p:nvPicPr>
        <p:blipFill>
          <a:blip r:embed="rId4"/>
          <a:stretch/>
        </p:blipFill>
        <p:spPr>
          <a:xfrm>
            <a:off x="142920" y="2714760"/>
            <a:ext cx="4714560" cy="3142800"/>
          </a:xfrm>
          <a:prstGeom prst="rect">
            <a:avLst/>
          </a:prstGeom>
          <a:ln w="9525">
            <a:noFill/>
          </a:ln>
        </p:spPr>
      </p:pic>
      <p:pic>
        <p:nvPicPr>
          <p:cNvPr id="257" name="Picture 6" descr=""/>
          <p:cNvPicPr/>
          <p:nvPr/>
        </p:nvPicPr>
        <p:blipFill>
          <a:blip r:embed="rId5"/>
          <a:stretch/>
        </p:blipFill>
        <p:spPr>
          <a:xfrm>
            <a:off x="4857840" y="2357280"/>
            <a:ext cx="4071600" cy="2142720"/>
          </a:xfrm>
          <a:prstGeom prst="rect">
            <a:avLst/>
          </a:prstGeom>
          <a:ln w="9525">
            <a:noFill/>
          </a:ln>
        </p:spPr>
      </p:pic>
      <p:pic>
        <p:nvPicPr>
          <p:cNvPr id="258" name="Picture 7" descr=""/>
          <p:cNvPicPr/>
          <p:nvPr/>
        </p:nvPicPr>
        <p:blipFill>
          <a:blip r:embed="rId6"/>
          <a:stretch/>
        </p:blipFill>
        <p:spPr>
          <a:xfrm>
            <a:off x="5000760" y="4714920"/>
            <a:ext cx="3714480" cy="1999800"/>
          </a:xfrm>
          <a:prstGeom prst="rect">
            <a:avLst/>
          </a:prstGeom>
          <a:ln w="9525">
            <a:noFill/>
          </a:ln>
        </p:spPr>
      </p:pic>
    </p:spTree>
  </p:cSld>
  <mc:AlternateContent>
    <mc:Choice Requires="p14">
      <p:transition spd="slow" p14:dur="2000"/>
    </mc:Choice>
    <mc:Fallback>
      <p:transition spd="slow"/>
    </mc:Fallback>
  </mc:AlternateContent>
  <p:timing>
    <p:tnLst>
      <p:par>
        <p:cTn id="318" dur="indefinite" restart="never" nodeType="tmRoot">
          <p:childTnLst>
            <p:seq>
              <p:cTn id="319" dur="indefinite" nodeType="mainSeq">
                <p:childTnLst>
                  <p:par>
                    <p:cTn id="320" fill="hold">
                      <p:stCondLst>
                        <p:cond delay="indefinite"/>
                      </p:stCondLst>
                      <p:childTnLst>
                        <p:par>
                          <p:cTn id="321" fill="hold">
                            <p:stCondLst>
                              <p:cond delay="0"/>
                            </p:stCondLst>
                            <p:childTnLst>
                              <p:par>
                                <p:cTn id="322" nodeType="clickEffect" fill="hold" presetClass="entr" presetID="4" presetSubtype="16">
                                  <p:stCondLst>
                                    <p:cond delay="0"/>
                                  </p:stCondLst>
                                  <p:childTnLst>
                                    <p:set>
                                      <p:cBhvr>
                                        <p:cTn id="323" dur="1" fill="hold">
                                          <p:stCondLst>
                                            <p:cond delay="0"/>
                                          </p:stCondLst>
                                        </p:cTn>
                                        <p:tgtEl>
                                          <p:spTgt spid="256"/>
                                        </p:tgtEl>
                                        <p:attrNameLst>
                                          <p:attrName>style.visibility</p:attrName>
                                        </p:attrNameLst>
                                      </p:cBhvr>
                                      <p:to>
                                        <p:strVal val="visible"/>
                                      </p:to>
                                    </p:set>
                                    <p:animEffect filter="box(in)" transition="in">
                                      <p:cBhvr additive="repl">
                                        <p:cTn id="324" dur="500"/>
                                        <p:tgtEl>
                                          <p:spTgt spid="256"/>
                                        </p:tgtEl>
                                      </p:cBhvr>
                                    </p:animEffec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4" presetSubtype="16">
                                  <p:stCondLst>
                                    <p:cond delay="0"/>
                                  </p:stCondLst>
                                  <p:childTnLst>
                                    <p:set>
                                      <p:cBhvr>
                                        <p:cTn id="328" dur="1" fill="hold">
                                          <p:stCondLst>
                                            <p:cond delay="0"/>
                                          </p:stCondLst>
                                        </p:cTn>
                                        <p:tgtEl>
                                          <p:spTgt spid="257"/>
                                        </p:tgtEl>
                                        <p:attrNameLst>
                                          <p:attrName>style.visibility</p:attrName>
                                        </p:attrNameLst>
                                      </p:cBhvr>
                                      <p:to>
                                        <p:strVal val="visible"/>
                                      </p:to>
                                    </p:set>
                                    <p:animEffect filter="box(in)" transition="in">
                                      <p:cBhvr additive="repl">
                                        <p:cTn id="329" dur="500"/>
                                        <p:tgtEl>
                                          <p:spTgt spid="257"/>
                                        </p:tgtEl>
                                      </p:cBhvr>
                                    </p:animEffec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4" presetSubtype="16">
                                  <p:stCondLst>
                                    <p:cond delay="0"/>
                                  </p:stCondLst>
                                  <p:childTnLst>
                                    <p:set>
                                      <p:cBhvr>
                                        <p:cTn id="333" dur="1" fill="hold">
                                          <p:stCondLst>
                                            <p:cond delay="0"/>
                                          </p:stCondLst>
                                        </p:cTn>
                                        <p:tgtEl>
                                          <p:spTgt spid="258"/>
                                        </p:tgtEl>
                                        <p:attrNameLst>
                                          <p:attrName>style.visibility</p:attrName>
                                        </p:attrNameLst>
                                      </p:cBhvr>
                                      <p:to>
                                        <p:strVal val="visible"/>
                                      </p:to>
                                    </p:set>
                                    <p:animEffect filter="box(in)" transition="in">
                                      <p:cBhvr additive="repl">
                                        <p:cTn id="334"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Picture 3" descr=""/>
          <p:cNvPicPr/>
          <p:nvPr/>
        </p:nvPicPr>
        <p:blipFill>
          <a:blip r:embed="rId1"/>
          <a:stretch/>
        </p:blipFill>
        <p:spPr>
          <a:xfrm>
            <a:off x="638280" y="1595520"/>
            <a:ext cx="7867440" cy="4262040"/>
          </a:xfrm>
          <a:prstGeom prst="rect">
            <a:avLst/>
          </a:prstGeom>
          <a:ln w="9525">
            <a:noFill/>
          </a:ln>
        </p:spPr>
      </p:pic>
      <p:sp>
        <p:nvSpPr>
          <p:cNvPr id="53" name="TextBox 3"/>
          <p:cNvSpPr/>
          <p:nvPr/>
        </p:nvSpPr>
        <p:spPr>
          <a:xfrm>
            <a:off x="357120" y="609840"/>
            <a:ext cx="86436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400" spc="-1" strike="noStrike">
                <a:solidFill>
                  <a:srgbClr val="000000"/>
                </a:solidFill>
                <a:latin typeface="Calibri"/>
              </a:rPr>
              <a:t>The Comparison Between Combinational and Sequential Circuits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3" descr=""/>
          <p:cNvPicPr/>
          <p:nvPr/>
        </p:nvPicPr>
        <p:blipFill>
          <a:blip r:embed="rId1"/>
          <a:stretch/>
        </p:blipFill>
        <p:spPr>
          <a:xfrm>
            <a:off x="2286000" y="142920"/>
            <a:ext cx="5143320" cy="494280"/>
          </a:xfrm>
          <a:prstGeom prst="rect">
            <a:avLst/>
          </a:prstGeom>
          <a:ln w="9525">
            <a:noFill/>
          </a:ln>
        </p:spPr>
      </p:pic>
      <p:pic>
        <p:nvPicPr>
          <p:cNvPr id="260" name="Picture 4" descr=""/>
          <p:cNvPicPr/>
          <p:nvPr/>
        </p:nvPicPr>
        <p:blipFill>
          <a:blip r:embed="rId2"/>
          <a:stretch/>
        </p:blipFill>
        <p:spPr>
          <a:xfrm>
            <a:off x="571320" y="857160"/>
            <a:ext cx="7786440" cy="2999880"/>
          </a:xfrm>
          <a:prstGeom prst="rect">
            <a:avLst/>
          </a:prstGeom>
          <a:ln w="9525">
            <a:noFill/>
          </a:ln>
        </p:spPr>
      </p:pic>
      <p:pic>
        <p:nvPicPr>
          <p:cNvPr id="261" name="Picture 5" descr=""/>
          <p:cNvPicPr/>
          <p:nvPr/>
        </p:nvPicPr>
        <p:blipFill>
          <a:blip r:embed="rId3"/>
          <a:stretch/>
        </p:blipFill>
        <p:spPr>
          <a:xfrm>
            <a:off x="0" y="4214880"/>
            <a:ext cx="4928760" cy="2371320"/>
          </a:xfrm>
          <a:prstGeom prst="rect">
            <a:avLst/>
          </a:prstGeom>
          <a:ln w="9525">
            <a:noFill/>
          </a:ln>
        </p:spPr>
      </p:pic>
      <p:pic>
        <p:nvPicPr>
          <p:cNvPr id="262" name="Picture 6" descr=""/>
          <p:cNvPicPr/>
          <p:nvPr/>
        </p:nvPicPr>
        <p:blipFill>
          <a:blip r:embed="rId4"/>
          <a:stretch/>
        </p:blipFill>
        <p:spPr>
          <a:xfrm>
            <a:off x="5072040" y="4214880"/>
            <a:ext cx="3919320" cy="2418840"/>
          </a:xfrm>
          <a:prstGeom prst="rect">
            <a:avLst/>
          </a:prstGeom>
          <a:ln w="9525">
            <a:noFill/>
          </a:ln>
        </p:spPr>
      </p:pic>
    </p:spTree>
  </p:cSld>
  <mc:AlternateContent>
    <mc:Choice Requires="p14">
      <p:transition spd="slow" p14:dur="2000"/>
    </mc:Choice>
    <mc:Fallback>
      <p:transition spd="slow"/>
    </mc:Fallback>
  </mc:AlternateContent>
  <p:timing>
    <p:tnLst>
      <p:par>
        <p:cTn id="335" dur="indefinite" restart="never" nodeType="tmRoot">
          <p:childTnLst>
            <p:seq>
              <p:cTn id="336" dur="indefinite" nodeType="mainSeq">
                <p:childTnLst>
                  <p:par>
                    <p:cTn id="337" fill="hold">
                      <p:stCondLst>
                        <p:cond delay="indefinite"/>
                      </p:stCondLst>
                      <p:childTnLst>
                        <p:par>
                          <p:cTn id="338" fill="hold">
                            <p:stCondLst>
                              <p:cond delay="0"/>
                            </p:stCondLst>
                            <p:childTnLst>
                              <p:par>
                                <p:cTn id="339" nodeType="clickEffect" fill="hold" presetClass="entr" presetID="4" presetSubtype="16">
                                  <p:stCondLst>
                                    <p:cond delay="0"/>
                                  </p:stCondLst>
                                  <p:childTnLst>
                                    <p:set>
                                      <p:cBhvr>
                                        <p:cTn id="340" dur="1" fill="hold">
                                          <p:stCondLst>
                                            <p:cond delay="0"/>
                                          </p:stCondLst>
                                        </p:cTn>
                                        <p:tgtEl>
                                          <p:spTgt spid="260"/>
                                        </p:tgtEl>
                                        <p:attrNameLst>
                                          <p:attrName>style.visibility</p:attrName>
                                        </p:attrNameLst>
                                      </p:cBhvr>
                                      <p:to>
                                        <p:strVal val="visible"/>
                                      </p:to>
                                    </p:set>
                                    <p:animEffect filter="box(in)" transition="in">
                                      <p:cBhvr additive="repl">
                                        <p:cTn id="341" dur="500"/>
                                        <p:tgtEl>
                                          <p:spTgt spid="260"/>
                                        </p:tgtEl>
                                      </p:cBhvr>
                                    </p:animEffect>
                                  </p:childTnLst>
                                </p:cTn>
                              </p:par>
                            </p:childTnLst>
                          </p:cTn>
                        </p:par>
                      </p:childTnLst>
                    </p:cTn>
                  </p:par>
                  <p:par>
                    <p:cTn id="342" fill="hold">
                      <p:stCondLst>
                        <p:cond delay="indefinite"/>
                      </p:stCondLst>
                      <p:childTnLst>
                        <p:par>
                          <p:cTn id="343" fill="hold">
                            <p:stCondLst>
                              <p:cond delay="0"/>
                            </p:stCondLst>
                            <p:childTnLst>
                              <p:par>
                                <p:cTn id="344" nodeType="clickEffect" fill="hold" presetClass="entr" presetID="4" presetSubtype="16">
                                  <p:stCondLst>
                                    <p:cond delay="0"/>
                                  </p:stCondLst>
                                  <p:childTnLst>
                                    <p:set>
                                      <p:cBhvr>
                                        <p:cTn id="345" dur="1" fill="hold">
                                          <p:stCondLst>
                                            <p:cond delay="0"/>
                                          </p:stCondLst>
                                        </p:cTn>
                                        <p:tgtEl>
                                          <p:spTgt spid="261"/>
                                        </p:tgtEl>
                                        <p:attrNameLst>
                                          <p:attrName>style.visibility</p:attrName>
                                        </p:attrNameLst>
                                      </p:cBhvr>
                                      <p:to>
                                        <p:strVal val="visible"/>
                                      </p:to>
                                    </p:set>
                                    <p:animEffect filter="box(in)" transition="in">
                                      <p:cBhvr additive="repl">
                                        <p:cTn id="346" dur="500"/>
                                        <p:tgtEl>
                                          <p:spTgt spid="261"/>
                                        </p:tgtEl>
                                      </p:cBhvr>
                                    </p:animEffec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4" presetSubtype="16">
                                  <p:stCondLst>
                                    <p:cond delay="0"/>
                                  </p:stCondLst>
                                  <p:childTnLst>
                                    <p:set>
                                      <p:cBhvr>
                                        <p:cTn id="350" dur="1" fill="hold">
                                          <p:stCondLst>
                                            <p:cond delay="0"/>
                                          </p:stCondLst>
                                        </p:cTn>
                                        <p:tgtEl>
                                          <p:spTgt spid="262"/>
                                        </p:tgtEl>
                                        <p:attrNameLst>
                                          <p:attrName>style.visibility</p:attrName>
                                        </p:attrNameLst>
                                      </p:cBhvr>
                                      <p:to>
                                        <p:strVal val="visible"/>
                                      </p:to>
                                    </p:set>
                                    <p:animEffect filter="box(in)" transition="in">
                                      <p:cBhvr additive="repl">
                                        <p:cTn id="351"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2" descr=""/>
          <p:cNvPicPr/>
          <p:nvPr/>
        </p:nvPicPr>
        <p:blipFill>
          <a:blip r:embed="rId1"/>
          <a:stretch/>
        </p:blipFill>
        <p:spPr>
          <a:xfrm>
            <a:off x="2071800" y="71280"/>
            <a:ext cx="5000400" cy="545400"/>
          </a:xfrm>
          <a:prstGeom prst="rect">
            <a:avLst/>
          </a:prstGeom>
          <a:ln w="9525">
            <a:noFill/>
          </a:ln>
        </p:spPr>
      </p:pic>
      <p:pic>
        <p:nvPicPr>
          <p:cNvPr id="264" name="Picture 3" descr=""/>
          <p:cNvPicPr/>
          <p:nvPr/>
        </p:nvPicPr>
        <p:blipFill>
          <a:blip r:embed="rId2"/>
          <a:stretch/>
        </p:blipFill>
        <p:spPr>
          <a:xfrm>
            <a:off x="500040" y="928800"/>
            <a:ext cx="5857560" cy="392760"/>
          </a:xfrm>
          <a:prstGeom prst="rect">
            <a:avLst/>
          </a:prstGeom>
          <a:ln w="9525">
            <a:noFill/>
          </a:ln>
        </p:spPr>
      </p:pic>
      <p:pic>
        <p:nvPicPr>
          <p:cNvPr id="265" name="Picture 4" descr=""/>
          <p:cNvPicPr/>
          <p:nvPr/>
        </p:nvPicPr>
        <p:blipFill>
          <a:blip r:embed="rId3"/>
          <a:stretch/>
        </p:blipFill>
        <p:spPr>
          <a:xfrm>
            <a:off x="428760" y="1357200"/>
            <a:ext cx="7071840" cy="2028600"/>
          </a:xfrm>
          <a:prstGeom prst="rect">
            <a:avLst/>
          </a:prstGeom>
          <a:ln w="9525">
            <a:noFill/>
          </a:ln>
        </p:spPr>
      </p:pic>
      <p:pic>
        <p:nvPicPr>
          <p:cNvPr id="266" name="Picture 5" descr=""/>
          <p:cNvPicPr/>
          <p:nvPr/>
        </p:nvPicPr>
        <p:blipFill>
          <a:blip r:embed="rId4"/>
          <a:stretch/>
        </p:blipFill>
        <p:spPr>
          <a:xfrm>
            <a:off x="142920" y="3500280"/>
            <a:ext cx="4071600" cy="2857320"/>
          </a:xfrm>
          <a:prstGeom prst="rect">
            <a:avLst/>
          </a:prstGeom>
          <a:ln w="9525">
            <a:noFill/>
          </a:ln>
        </p:spPr>
      </p:pic>
      <p:pic>
        <p:nvPicPr>
          <p:cNvPr id="267" name="Picture 6" descr=""/>
          <p:cNvPicPr/>
          <p:nvPr/>
        </p:nvPicPr>
        <p:blipFill>
          <a:blip r:embed="rId5"/>
          <a:stretch/>
        </p:blipFill>
        <p:spPr>
          <a:xfrm>
            <a:off x="4286160" y="3643200"/>
            <a:ext cx="4643280" cy="2714400"/>
          </a:xfrm>
          <a:prstGeom prst="rect">
            <a:avLst/>
          </a:prstGeom>
          <a:ln w="9525">
            <a:noFill/>
          </a:ln>
        </p:spPr>
      </p:pic>
    </p:spTree>
  </p:cSld>
  <mc:AlternateContent>
    <mc:Choice Requires="p14">
      <p:transition spd="slow" p14:dur="2000"/>
    </mc:Choice>
    <mc:Fallback>
      <p:transition spd="slow"/>
    </mc:Fallback>
  </mc:AlternateContent>
  <p:timing>
    <p:tnLst>
      <p:par>
        <p:cTn id="352" dur="indefinite" restart="never" nodeType="tmRoot">
          <p:childTnLst>
            <p:seq>
              <p:cTn id="353" dur="indefinite" nodeType="mainSeq">
                <p:childTnLst>
                  <p:par>
                    <p:cTn id="354" fill="hold">
                      <p:stCondLst>
                        <p:cond delay="indefinite"/>
                      </p:stCondLst>
                      <p:childTnLst>
                        <p:par>
                          <p:cTn id="355" fill="hold">
                            <p:stCondLst>
                              <p:cond delay="0"/>
                            </p:stCondLst>
                            <p:childTnLst>
                              <p:par>
                                <p:cTn id="356" nodeType="clickEffect" fill="hold" presetClass="entr" presetID="4" presetSubtype="16">
                                  <p:stCondLst>
                                    <p:cond delay="0"/>
                                  </p:stCondLst>
                                  <p:childTnLst>
                                    <p:set>
                                      <p:cBhvr>
                                        <p:cTn id="357" dur="1" fill="hold">
                                          <p:stCondLst>
                                            <p:cond delay="0"/>
                                          </p:stCondLst>
                                        </p:cTn>
                                        <p:tgtEl>
                                          <p:spTgt spid="266"/>
                                        </p:tgtEl>
                                        <p:attrNameLst>
                                          <p:attrName>style.visibility</p:attrName>
                                        </p:attrNameLst>
                                      </p:cBhvr>
                                      <p:to>
                                        <p:strVal val="visible"/>
                                      </p:to>
                                    </p:set>
                                    <p:animEffect filter="box(in)" transition="in">
                                      <p:cBhvr additive="repl">
                                        <p:cTn id="358" dur="500"/>
                                        <p:tgtEl>
                                          <p:spTgt spid="266"/>
                                        </p:tgtEl>
                                      </p:cBhvr>
                                    </p:animEffect>
                                  </p:childTnLst>
                                </p:cTn>
                              </p:par>
                            </p:childTnLst>
                          </p:cTn>
                        </p:par>
                      </p:childTnLst>
                    </p:cTn>
                  </p:par>
                  <p:par>
                    <p:cTn id="359" fill="hold">
                      <p:stCondLst>
                        <p:cond delay="indefinite"/>
                      </p:stCondLst>
                      <p:childTnLst>
                        <p:par>
                          <p:cTn id="360" fill="hold">
                            <p:stCondLst>
                              <p:cond delay="0"/>
                            </p:stCondLst>
                            <p:childTnLst>
                              <p:par>
                                <p:cTn id="361" nodeType="clickEffect" fill="hold" presetClass="entr" presetID="4" presetSubtype="16">
                                  <p:stCondLst>
                                    <p:cond delay="0"/>
                                  </p:stCondLst>
                                  <p:childTnLst>
                                    <p:set>
                                      <p:cBhvr>
                                        <p:cTn id="362" dur="1" fill="hold">
                                          <p:stCondLst>
                                            <p:cond delay="0"/>
                                          </p:stCondLst>
                                        </p:cTn>
                                        <p:tgtEl>
                                          <p:spTgt spid="267"/>
                                        </p:tgtEl>
                                        <p:attrNameLst>
                                          <p:attrName>style.visibility</p:attrName>
                                        </p:attrNameLst>
                                      </p:cBhvr>
                                      <p:to>
                                        <p:strVal val="visible"/>
                                      </p:to>
                                    </p:set>
                                    <p:animEffect filter="box(in)" transition="in">
                                      <p:cBhvr additive="repl">
                                        <p:cTn id="363"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Picture 2" descr=""/>
          <p:cNvPicPr/>
          <p:nvPr/>
        </p:nvPicPr>
        <p:blipFill>
          <a:blip r:embed="rId1"/>
          <a:stretch/>
        </p:blipFill>
        <p:spPr>
          <a:xfrm>
            <a:off x="2571840" y="198000"/>
            <a:ext cx="4571640" cy="516240"/>
          </a:xfrm>
          <a:prstGeom prst="rect">
            <a:avLst/>
          </a:prstGeom>
          <a:ln w="9525">
            <a:noFill/>
          </a:ln>
        </p:spPr>
      </p:pic>
      <p:pic>
        <p:nvPicPr>
          <p:cNvPr id="269" name="Picture 3" descr=""/>
          <p:cNvPicPr/>
          <p:nvPr/>
        </p:nvPicPr>
        <p:blipFill>
          <a:blip r:embed="rId2"/>
          <a:stretch/>
        </p:blipFill>
        <p:spPr>
          <a:xfrm>
            <a:off x="428760" y="1071720"/>
            <a:ext cx="6143400" cy="311400"/>
          </a:xfrm>
          <a:prstGeom prst="rect">
            <a:avLst/>
          </a:prstGeom>
          <a:ln w="9525">
            <a:noFill/>
          </a:ln>
        </p:spPr>
      </p:pic>
      <p:pic>
        <p:nvPicPr>
          <p:cNvPr id="270" name="Picture 4" descr=""/>
          <p:cNvPicPr/>
          <p:nvPr/>
        </p:nvPicPr>
        <p:blipFill>
          <a:blip r:embed="rId3"/>
          <a:stretch/>
        </p:blipFill>
        <p:spPr>
          <a:xfrm>
            <a:off x="285840" y="1500120"/>
            <a:ext cx="8072280" cy="1971360"/>
          </a:xfrm>
          <a:prstGeom prst="rect">
            <a:avLst/>
          </a:prstGeom>
          <a:ln w="9525">
            <a:noFill/>
          </a:ln>
        </p:spPr>
      </p:pic>
      <p:pic>
        <p:nvPicPr>
          <p:cNvPr id="271" name="Picture 5" descr=""/>
          <p:cNvPicPr/>
          <p:nvPr/>
        </p:nvPicPr>
        <p:blipFill>
          <a:blip r:embed="rId4"/>
          <a:stretch/>
        </p:blipFill>
        <p:spPr>
          <a:xfrm>
            <a:off x="214200" y="3643200"/>
            <a:ext cx="4214520" cy="3056040"/>
          </a:xfrm>
          <a:prstGeom prst="rect">
            <a:avLst/>
          </a:prstGeom>
          <a:ln w="9525">
            <a:noFill/>
          </a:ln>
        </p:spPr>
      </p:pic>
      <p:pic>
        <p:nvPicPr>
          <p:cNvPr id="272" name="Picture 6" descr=""/>
          <p:cNvPicPr/>
          <p:nvPr/>
        </p:nvPicPr>
        <p:blipFill>
          <a:blip r:embed="rId5"/>
          <a:stretch/>
        </p:blipFill>
        <p:spPr>
          <a:xfrm>
            <a:off x="4786200" y="3919320"/>
            <a:ext cx="3714480" cy="2643120"/>
          </a:xfrm>
          <a:prstGeom prst="rect">
            <a:avLst/>
          </a:prstGeom>
          <a:ln w="9525">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2" descr=""/>
          <p:cNvPicPr/>
          <p:nvPr/>
        </p:nvPicPr>
        <p:blipFill>
          <a:blip r:embed="rId1"/>
          <a:stretch/>
        </p:blipFill>
        <p:spPr>
          <a:xfrm>
            <a:off x="2214720" y="214200"/>
            <a:ext cx="4500360" cy="507960"/>
          </a:xfrm>
          <a:prstGeom prst="rect">
            <a:avLst/>
          </a:prstGeom>
          <a:ln w="9525">
            <a:noFill/>
          </a:ln>
        </p:spPr>
      </p:pic>
      <p:pic>
        <p:nvPicPr>
          <p:cNvPr id="274" name="Picture 3" descr=""/>
          <p:cNvPicPr/>
          <p:nvPr/>
        </p:nvPicPr>
        <p:blipFill>
          <a:blip r:embed="rId2"/>
          <a:stretch/>
        </p:blipFill>
        <p:spPr>
          <a:xfrm>
            <a:off x="571320" y="928800"/>
            <a:ext cx="6078240" cy="285480"/>
          </a:xfrm>
          <a:prstGeom prst="rect">
            <a:avLst/>
          </a:prstGeom>
          <a:ln w="9525">
            <a:noFill/>
          </a:ln>
        </p:spPr>
      </p:pic>
      <p:pic>
        <p:nvPicPr>
          <p:cNvPr id="275" name="Picture 4" descr=""/>
          <p:cNvPicPr/>
          <p:nvPr/>
        </p:nvPicPr>
        <p:blipFill>
          <a:blip r:embed="rId3"/>
          <a:stretch/>
        </p:blipFill>
        <p:spPr>
          <a:xfrm>
            <a:off x="285840" y="1357200"/>
            <a:ext cx="7286400" cy="2319120"/>
          </a:xfrm>
          <a:prstGeom prst="rect">
            <a:avLst/>
          </a:prstGeom>
          <a:ln w="9525">
            <a:noFill/>
          </a:ln>
        </p:spPr>
      </p:pic>
      <p:pic>
        <p:nvPicPr>
          <p:cNvPr id="276" name="Picture 5" descr=""/>
          <p:cNvPicPr/>
          <p:nvPr/>
        </p:nvPicPr>
        <p:blipFill>
          <a:blip r:embed="rId4"/>
          <a:stretch/>
        </p:blipFill>
        <p:spPr>
          <a:xfrm>
            <a:off x="357120" y="3857760"/>
            <a:ext cx="4428720" cy="2800080"/>
          </a:xfrm>
          <a:prstGeom prst="rect">
            <a:avLst/>
          </a:prstGeom>
          <a:ln w="9525">
            <a:noFill/>
          </a:ln>
        </p:spPr>
      </p:pic>
      <p:pic>
        <p:nvPicPr>
          <p:cNvPr id="277" name="Picture 6" descr=""/>
          <p:cNvPicPr/>
          <p:nvPr/>
        </p:nvPicPr>
        <p:blipFill>
          <a:blip r:embed="rId5"/>
          <a:stretch/>
        </p:blipFill>
        <p:spPr>
          <a:xfrm>
            <a:off x="5214960" y="3857760"/>
            <a:ext cx="3428640" cy="2391120"/>
          </a:xfrm>
          <a:prstGeom prst="rect">
            <a:avLst/>
          </a:prstGeom>
          <a:ln w="9525">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2" descr=""/>
          <p:cNvPicPr/>
          <p:nvPr/>
        </p:nvPicPr>
        <p:blipFill>
          <a:blip r:embed="rId1"/>
          <a:stretch/>
        </p:blipFill>
        <p:spPr>
          <a:xfrm>
            <a:off x="2500200" y="285840"/>
            <a:ext cx="4714560" cy="499680"/>
          </a:xfrm>
          <a:prstGeom prst="rect">
            <a:avLst/>
          </a:prstGeom>
          <a:ln w="9525">
            <a:noFill/>
          </a:ln>
        </p:spPr>
      </p:pic>
      <p:pic>
        <p:nvPicPr>
          <p:cNvPr id="279" name="Picture 3" descr=""/>
          <p:cNvPicPr/>
          <p:nvPr/>
        </p:nvPicPr>
        <p:blipFill>
          <a:blip r:embed="rId2"/>
          <a:stretch/>
        </p:blipFill>
        <p:spPr>
          <a:xfrm>
            <a:off x="500040" y="1214280"/>
            <a:ext cx="5944320" cy="356760"/>
          </a:xfrm>
          <a:prstGeom prst="rect">
            <a:avLst/>
          </a:prstGeom>
          <a:ln w="9525">
            <a:noFill/>
          </a:ln>
        </p:spPr>
      </p:pic>
      <p:pic>
        <p:nvPicPr>
          <p:cNvPr id="280" name="Picture 4" descr=""/>
          <p:cNvPicPr/>
          <p:nvPr/>
        </p:nvPicPr>
        <p:blipFill>
          <a:blip r:embed="rId3"/>
          <a:stretch/>
        </p:blipFill>
        <p:spPr>
          <a:xfrm>
            <a:off x="428760" y="1785960"/>
            <a:ext cx="7357680" cy="2076120"/>
          </a:xfrm>
          <a:prstGeom prst="rect">
            <a:avLst/>
          </a:prstGeom>
          <a:ln w="9525">
            <a:noFill/>
          </a:ln>
        </p:spPr>
      </p:pic>
      <p:pic>
        <p:nvPicPr>
          <p:cNvPr id="281" name="Picture 5" descr=""/>
          <p:cNvPicPr/>
          <p:nvPr/>
        </p:nvPicPr>
        <p:blipFill>
          <a:blip r:embed="rId4"/>
          <a:stretch/>
        </p:blipFill>
        <p:spPr>
          <a:xfrm>
            <a:off x="357120" y="3929040"/>
            <a:ext cx="3142800" cy="2552400"/>
          </a:xfrm>
          <a:prstGeom prst="rect">
            <a:avLst/>
          </a:prstGeom>
          <a:ln w="9525">
            <a:noFill/>
          </a:ln>
        </p:spPr>
      </p:pic>
      <p:pic>
        <p:nvPicPr>
          <p:cNvPr id="282" name="Picture 6" descr=""/>
          <p:cNvPicPr/>
          <p:nvPr/>
        </p:nvPicPr>
        <p:blipFill>
          <a:blip r:embed="rId5"/>
          <a:stretch/>
        </p:blipFill>
        <p:spPr>
          <a:xfrm>
            <a:off x="4214880" y="3929040"/>
            <a:ext cx="4357440" cy="2190240"/>
          </a:xfrm>
          <a:prstGeom prst="rect">
            <a:avLst/>
          </a:prstGeom>
          <a:ln w="9525">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2" descr=""/>
          <p:cNvPicPr/>
          <p:nvPr/>
        </p:nvPicPr>
        <p:blipFill>
          <a:blip r:embed="rId1"/>
          <a:stretch/>
        </p:blipFill>
        <p:spPr>
          <a:xfrm>
            <a:off x="2643120" y="285840"/>
            <a:ext cx="4357440" cy="522000"/>
          </a:xfrm>
          <a:prstGeom prst="rect">
            <a:avLst/>
          </a:prstGeom>
          <a:ln w="9525">
            <a:noFill/>
          </a:ln>
        </p:spPr>
      </p:pic>
      <p:pic>
        <p:nvPicPr>
          <p:cNvPr id="284" name="Picture 3" descr=""/>
          <p:cNvPicPr/>
          <p:nvPr/>
        </p:nvPicPr>
        <p:blipFill>
          <a:blip r:embed="rId2"/>
          <a:stretch/>
        </p:blipFill>
        <p:spPr>
          <a:xfrm>
            <a:off x="714240" y="928800"/>
            <a:ext cx="6286320" cy="352800"/>
          </a:xfrm>
          <a:prstGeom prst="rect">
            <a:avLst/>
          </a:prstGeom>
          <a:ln w="9525">
            <a:noFill/>
          </a:ln>
        </p:spPr>
      </p:pic>
      <p:pic>
        <p:nvPicPr>
          <p:cNvPr id="285" name="Picture 4" descr=""/>
          <p:cNvPicPr/>
          <p:nvPr/>
        </p:nvPicPr>
        <p:blipFill>
          <a:blip r:embed="rId3"/>
          <a:stretch/>
        </p:blipFill>
        <p:spPr>
          <a:xfrm>
            <a:off x="428760" y="1376280"/>
            <a:ext cx="7500600" cy="1980720"/>
          </a:xfrm>
          <a:prstGeom prst="rect">
            <a:avLst/>
          </a:prstGeom>
          <a:ln w="9525">
            <a:noFill/>
          </a:ln>
        </p:spPr>
      </p:pic>
      <p:pic>
        <p:nvPicPr>
          <p:cNvPr id="286" name="Picture 5" descr=""/>
          <p:cNvPicPr/>
          <p:nvPr/>
        </p:nvPicPr>
        <p:blipFill>
          <a:blip r:embed="rId4"/>
          <a:stretch/>
        </p:blipFill>
        <p:spPr>
          <a:xfrm>
            <a:off x="714240" y="3643200"/>
            <a:ext cx="2785680" cy="2857320"/>
          </a:xfrm>
          <a:prstGeom prst="rect">
            <a:avLst/>
          </a:prstGeom>
          <a:ln w="9525">
            <a:noFill/>
          </a:ln>
        </p:spPr>
      </p:pic>
      <p:pic>
        <p:nvPicPr>
          <p:cNvPr id="287" name="Picture 6" descr=""/>
          <p:cNvPicPr/>
          <p:nvPr/>
        </p:nvPicPr>
        <p:blipFill>
          <a:blip r:embed="rId5"/>
          <a:stretch/>
        </p:blipFill>
        <p:spPr>
          <a:xfrm>
            <a:off x="3857760" y="3643200"/>
            <a:ext cx="4357440" cy="2571480"/>
          </a:xfrm>
          <a:prstGeom prst="rect">
            <a:avLst/>
          </a:prstGeom>
          <a:ln w="9525">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914400" y="142920"/>
            <a:ext cx="8229240" cy="439200"/>
          </a:xfrm>
          <a:prstGeom prst="rect">
            <a:avLst/>
          </a:prstGeom>
          <a:noFill/>
          <a:ln w="0">
            <a:noFill/>
          </a:ln>
        </p:spPr>
        <p:txBody>
          <a:bodyPr anchor="ctr">
            <a:normAutofit fontScale="51000"/>
          </a:bodyPr>
          <a:p>
            <a:pPr indent="0" algn="ctr">
              <a:lnSpc>
                <a:spcPct val="100000"/>
              </a:lnSpc>
              <a:buNone/>
            </a:pPr>
            <a:r>
              <a:rPr b="1" lang="en-IN" sz="4400" spc="-1" strike="noStrike">
                <a:solidFill>
                  <a:srgbClr val="000000"/>
                </a:solidFill>
                <a:latin typeface="Calibri"/>
              </a:rPr>
              <a:t>Excitation Table or Application Table</a:t>
            </a:r>
            <a:endParaRPr b="0" lang="en-US" sz="4400" spc="-1" strike="noStrike">
              <a:solidFill>
                <a:srgbClr val="000000"/>
              </a:solidFill>
              <a:latin typeface="Calibri"/>
            </a:endParaRPr>
          </a:p>
        </p:txBody>
      </p:sp>
      <p:pic>
        <p:nvPicPr>
          <p:cNvPr id="289" name="Picture 2" descr=""/>
          <p:cNvPicPr/>
          <p:nvPr/>
        </p:nvPicPr>
        <p:blipFill>
          <a:blip r:embed="rId1"/>
          <a:stretch/>
        </p:blipFill>
        <p:spPr>
          <a:xfrm>
            <a:off x="285840" y="714240"/>
            <a:ext cx="8591040" cy="1018800"/>
          </a:xfrm>
          <a:prstGeom prst="rect">
            <a:avLst/>
          </a:prstGeom>
          <a:ln w="9525">
            <a:noFill/>
          </a:ln>
        </p:spPr>
      </p:pic>
      <p:pic>
        <p:nvPicPr>
          <p:cNvPr id="290" name="Picture 3" descr=""/>
          <p:cNvPicPr/>
          <p:nvPr/>
        </p:nvPicPr>
        <p:blipFill>
          <a:blip r:embed="rId2"/>
          <a:stretch/>
        </p:blipFill>
        <p:spPr>
          <a:xfrm>
            <a:off x="285840" y="1752480"/>
            <a:ext cx="8857800" cy="1104480"/>
          </a:xfrm>
          <a:prstGeom prst="rect">
            <a:avLst/>
          </a:prstGeom>
          <a:ln w="9525">
            <a:noFill/>
          </a:ln>
        </p:spPr>
      </p:pic>
      <p:pic>
        <p:nvPicPr>
          <p:cNvPr id="291" name="Picture 4" descr=""/>
          <p:cNvPicPr/>
          <p:nvPr/>
        </p:nvPicPr>
        <p:blipFill>
          <a:blip r:embed="rId3"/>
          <a:stretch/>
        </p:blipFill>
        <p:spPr>
          <a:xfrm>
            <a:off x="285840" y="2857320"/>
            <a:ext cx="1504440" cy="323640"/>
          </a:xfrm>
          <a:prstGeom prst="rect">
            <a:avLst/>
          </a:prstGeom>
          <a:ln w="9525">
            <a:noFill/>
          </a:ln>
        </p:spPr>
      </p:pic>
      <p:pic>
        <p:nvPicPr>
          <p:cNvPr id="292" name="Picture 5" descr=""/>
          <p:cNvPicPr/>
          <p:nvPr/>
        </p:nvPicPr>
        <p:blipFill>
          <a:blip r:embed="rId4"/>
          <a:stretch/>
        </p:blipFill>
        <p:spPr>
          <a:xfrm>
            <a:off x="71280" y="3214800"/>
            <a:ext cx="2499840" cy="2771280"/>
          </a:xfrm>
          <a:prstGeom prst="rect">
            <a:avLst/>
          </a:prstGeom>
          <a:ln w="9525">
            <a:noFill/>
          </a:ln>
        </p:spPr>
      </p:pic>
      <p:pic>
        <p:nvPicPr>
          <p:cNvPr id="293" name="Picture 6" descr=""/>
          <p:cNvPicPr/>
          <p:nvPr/>
        </p:nvPicPr>
        <p:blipFill>
          <a:blip r:embed="rId5"/>
          <a:stretch/>
        </p:blipFill>
        <p:spPr>
          <a:xfrm>
            <a:off x="3000240" y="2900520"/>
            <a:ext cx="1514160" cy="313920"/>
          </a:xfrm>
          <a:prstGeom prst="rect">
            <a:avLst/>
          </a:prstGeom>
          <a:ln w="9525">
            <a:noFill/>
          </a:ln>
        </p:spPr>
      </p:pic>
      <p:pic>
        <p:nvPicPr>
          <p:cNvPr id="294" name="Picture 7" descr=""/>
          <p:cNvPicPr/>
          <p:nvPr/>
        </p:nvPicPr>
        <p:blipFill>
          <a:blip r:embed="rId6"/>
          <a:stretch/>
        </p:blipFill>
        <p:spPr>
          <a:xfrm>
            <a:off x="2643120" y="3214800"/>
            <a:ext cx="2285640" cy="2771280"/>
          </a:xfrm>
          <a:prstGeom prst="rect">
            <a:avLst/>
          </a:prstGeom>
          <a:ln w="9525">
            <a:noFill/>
          </a:ln>
        </p:spPr>
      </p:pic>
      <p:pic>
        <p:nvPicPr>
          <p:cNvPr id="295" name="Picture 8" descr=""/>
          <p:cNvPicPr/>
          <p:nvPr/>
        </p:nvPicPr>
        <p:blipFill>
          <a:blip r:embed="rId7"/>
          <a:stretch/>
        </p:blipFill>
        <p:spPr>
          <a:xfrm>
            <a:off x="5286240" y="2900520"/>
            <a:ext cx="1228320" cy="313920"/>
          </a:xfrm>
          <a:prstGeom prst="rect">
            <a:avLst/>
          </a:prstGeom>
          <a:ln w="9525">
            <a:noFill/>
          </a:ln>
        </p:spPr>
      </p:pic>
      <p:pic>
        <p:nvPicPr>
          <p:cNvPr id="296" name="Picture 9" descr=""/>
          <p:cNvPicPr/>
          <p:nvPr/>
        </p:nvPicPr>
        <p:blipFill>
          <a:blip r:embed="rId8"/>
          <a:stretch/>
        </p:blipFill>
        <p:spPr>
          <a:xfrm>
            <a:off x="4929120" y="3214800"/>
            <a:ext cx="2214360" cy="2809440"/>
          </a:xfrm>
          <a:prstGeom prst="rect">
            <a:avLst/>
          </a:prstGeom>
          <a:ln w="9525">
            <a:noFill/>
          </a:ln>
        </p:spPr>
      </p:pic>
      <p:pic>
        <p:nvPicPr>
          <p:cNvPr id="297" name="Picture 10" descr=""/>
          <p:cNvPicPr/>
          <p:nvPr/>
        </p:nvPicPr>
        <p:blipFill>
          <a:blip r:embed="rId9"/>
          <a:stretch/>
        </p:blipFill>
        <p:spPr>
          <a:xfrm>
            <a:off x="7643880" y="2895480"/>
            <a:ext cx="1180800" cy="247320"/>
          </a:xfrm>
          <a:prstGeom prst="rect">
            <a:avLst/>
          </a:prstGeom>
          <a:ln w="9525">
            <a:noFill/>
          </a:ln>
        </p:spPr>
      </p:pic>
      <p:pic>
        <p:nvPicPr>
          <p:cNvPr id="298" name="Picture 11" descr=""/>
          <p:cNvPicPr/>
          <p:nvPr/>
        </p:nvPicPr>
        <p:blipFill>
          <a:blip r:embed="rId10"/>
          <a:stretch/>
        </p:blipFill>
        <p:spPr>
          <a:xfrm>
            <a:off x="7143840" y="3214800"/>
            <a:ext cx="1999800" cy="2819160"/>
          </a:xfrm>
          <a:prstGeom prst="rect">
            <a:avLst/>
          </a:prstGeom>
          <a:ln w="9525">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1" lang="en-IN" sz="4400" spc="-1" strike="noStrike">
                <a:solidFill>
                  <a:srgbClr val="000000"/>
                </a:solidFill>
                <a:latin typeface="Calibri"/>
              </a:rPr>
              <a:t>Registers</a:t>
            </a:r>
            <a:endParaRPr b="0" lang="en-US" sz="4400" spc="-1" strike="noStrike">
              <a:solidFill>
                <a:srgbClr val="000000"/>
              </a:solidFill>
              <a:latin typeface="Calibri"/>
            </a:endParaRPr>
          </a:p>
        </p:txBody>
      </p:sp>
      <p:sp>
        <p:nvSpPr>
          <p:cNvPr id="300" name="PlaceHolder 2"/>
          <p:cNvSpPr>
            <a:spLocks noGrp="1"/>
          </p:cNvSpPr>
          <p:nvPr>
            <p:ph/>
          </p:nvPr>
        </p:nvSpPr>
        <p:spPr>
          <a:xfrm>
            <a:off x="457200" y="1600200"/>
            <a:ext cx="8229240" cy="4525560"/>
          </a:xfrm>
          <a:prstGeom prst="rect">
            <a:avLst/>
          </a:prstGeom>
          <a:noFill/>
          <a:ln w="0">
            <a:noFill/>
          </a:ln>
        </p:spPr>
        <p:txBody>
          <a:bodyPr anchor="t">
            <a:normAutofit fontScale="77000"/>
          </a:bodyPr>
          <a:p>
            <a:pPr indent="0">
              <a:lnSpc>
                <a:spcPct val="100000"/>
              </a:lnSpc>
              <a:spcBef>
                <a:spcPts val="641"/>
              </a:spcBef>
              <a:buNone/>
            </a:pPr>
            <a:endParaRPr b="0" lang="en-US" sz="3200" spc="-1" strike="noStrike">
              <a:solidFill>
                <a:srgbClr val="000000"/>
              </a:solidFill>
              <a:latin typeface="Calibri"/>
            </a:endParaRPr>
          </a:p>
          <a:p>
            <a:pPr marL="340560" indent="-340560" algn="just">
              <a:lnSpc>
                <a:spcPct val="100000"/>
              </a:lnSpc>
              <a:spcBef>
                <a:spcPts val="641"/>
              </a:spcBef>
              <a:buClr>
                <a:srgbClr val="000000"/>
              </a:buClr>
              <a:buFont typeface="Arial"/>
              <a:buChar char="•"/>
            </a:pPr>
            <a:r>
              <a:rPr b="0" lang="en-IN" sz="3200" spc="-1" strike="noStrike">
                <a:solidFill>
                  <a:srgbClr val="000000"/>
                </a:solidFill>
                <a:latin typeface="Calibri"/>
              </a:rPr>
              <a:t>Registers are groups of flip-flops , where each flip-flop is capable of storing one bit of information. An n-bit register is a group of n flip-flops. The basic function of a register is to hold information in a digital system and make it available to the logic elements for the computing process.</a:t>
            </a:r>
            <a:endParaRPr b="0" lang="en-US" sz="3200" spc="-1" strike="noStrike">
              <a:solidFill>
                <a:srgbClr val="000000"/>
              </a:solidFill>
              <a:latin typeface="Calibri"/>
            </a:endParaRPr>
          </a:p>
          <a:p>
            <a:pPr indent="0" algn="just">
              <a:lnSpc>
                <a:spcPct val="100000"/>
              </a:lnSpc>
              <a:spcBef>
                <a:spcPts val="641"/>
              </a:spcBef>
              <a:buNone/>
            </a:pPr>
            <a:endParaRPr b="0" lang="en-US" sz="3200" spc="-1" strike="noStrike">
              <a:solidFill>
                <a:srgbClr val="000000"/>
              </a:solidFill>
              <a:latin typeface="Calibri"/>
            </a:endParaRPr>
          </a:p>
          <a:p>
            <a:pPr marL="340560" indent="-340560" algn="just">
              <a:lnSpc>
                <a:spcPct val="100000"/>
              </a:lnSpc>
              <a:spcBef>
                <a:spcPts val="641"/>
              </a:spcBef>
              <a:buClr>
                <a:srgbClr val="000000"/>
              </a:buClr>
              <a:buFont typeface="Arial"/>
              <a:buChar char="•"/>
            </a:pPr>
            <a:r>
              <a:rPr b="0" lang="en-IN" sz="3200" spc="-1" strike="noStrike">
                <a:solidFill>
                  <a:srgbClr val="000000"/>
                </a:solidFill>
                <a:latin typeface="Calibri"/>
              </a:rPr>
              <a:t>A register consists of a collection of binary storage cells, each implemented by a flip-flop. The number of cells determines the length of the register and, therefore, the length of the binary word stored within the register.</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43120" y="142920"/>
            <a:ext cx="8229240" cy="439200"/>
          </a:xfrm>
          <a:prstGeom prst="rect">
            <a:avLst/>
          </a:prstGeom>
          <a:noFill/>
          <a:ln w="0">
            <a:noFill/>
          </a:ln>
        </p:spPr>
        <p:txBody>
          <a:bodyPr anchor="ctr">
            <a:normAutofit fontScale="52000"/>
          </a:bodyPr>
          <a:p>
            <a:pPr indent="0" algn="ctr">
              <a:lnSpc>
                <a:spcPct val="100000"/>
              </a:lnSpc>
              <a:buNone/>
            </a:pPr>
            <a:r>
              <a:rPr b="1" lang="en-IN" sz="4400" spc="-1" strike="noStrike">
                <a:solidFill>
                  <a:srgbClr val="000000"/>
                </a:solidFill>
                <a:latin typeface="Calibri"/>
              </a:rPr>
              <a:t>Types of Registers in  CPU</a:t>
            </a:r>
            <a:endParaRPr b="0" lang="en-US" sz="4400" spc="-1" strike="noStrike">
              <a:solidFill>
                <a:srgbClr val="000000"/>
              </a:solidFill>
              <a:latin typeface="Calibri"/>
            </a:endParaRPr>
          </a:p>
        </p:txBody>
      </p:sp>
      <p:sp>
        <p:nvSpPr>
          <p:cNvPr id="302" name="PlaceHolder 2"/>
          <p:cNvSpPr>
            <a:spLocks noGrp="1"/>
          </p:cNvSpPr>
          <p:nvPr>
            <p:ph/>
          </p:nvPr>
        </p:nvSpPr>
        <p:spPr>
          <a:xfrm>
            <a:off x="285840" y="857160"/>
            <a:ext cx="8572320" cy="3500280"/>
          </a:xfrm>
          <a:prstGeom prst="rect">
            <a:avLst/>
          </a:prstGeom>
          <a:noFill/>
          <a:ln w="0">
            <a:noFill/>
          </a:ln>
        </p:spPr>
        <p:txBody>
          <a:bodyPr anchor="t">
            <a:noAutofit/>
          </a:bodyPr>
          <a:p>
            <a:pPr marL="343080" indent="-343080" algn="just">
              <a:lnSpc>
                <a:spcPct val="100000"/>
              </a:lnSpc>
              <a:spcBef>
                <a:spcPts val="400"/>
              </a:spcBef>
              <a:buClr>
                <a:srgbClr val="000000"/>
              </a:buClr>
              <a:buFont typeface="Arial"/>
              <a:buChar char="•"/>
            </a:pPr>
            <a:r>
              <a:rPr b="1" lang="en-IN" sz="2000" spc="-1" strike="noStrike">
                <a:solidFill>
                  <a:srgbClr val="000000"/>
                </a:solidFill>
                <a:latin typeface="Calibri"/>
              </a:rPr>
              <a:t>Accumulator  ( Acc) : </a:t>
            </a:r>
            <a:r>
              <a:rPr b="0" lang="en-IN" sz="2000" spc="-1" strike="noStrike">
                <a:solidFill>
                  <a:srgbClr val="000000"/>
                </a:solidFill>
                <a:latin typeface="Calibri"/>
              </a:rPr>
              <a:t>This is the most frequently used register used to store data taken from memory.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1" lang="en-IN" sz="2000" spc="-1" strike="noStrike">
                <a:solidFill>
                  <a:srgbClr val="000000"/>
                </a:solidFill>
                <a:latin typeface="Calibri"/>
              </a:rPr>
              <a:t>Memory Address Registers (MAR): </a:t>
            </a:r>
            <a:r>
              <a:rPr b="0" lang="en-IN" sz="2000" spc="-1" strike="noStrike">
                <a:solidFill>
                  <a:srgbClr val="000000"/>
                </a:solidFill>
                <a:latin typeface="Calibri"/>
              </a:rPr>
              <a:t>It holds the address of the location to be accessed from memory.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1" lang="en-IN" sz="2000" spc="-1" strike="noStrike">
                <a:solidFill>
                  <a:srgbClr val="000000"/>
                </a:solidFill>
                <a:latin typeface="Calibri"/>
              </a:rPr>
              <a:t>Memory Data Registers (MDR): </a:t>
            </a:r>
            <a:r>
              <a:rPr b="0" lang="en-IN" sz="2000" spc="-1" strike="noStrike">
                <a:solidFill>
                  <a:srgbClr val="000000"/>
                </a:solidFill>
                <a:latin typeface="Calibri"/>
              </a:rPr>
              <a:t>A register used for holding information (either program words or data words) that is in the process of being transferred from the memory to the central processor, or vice versa.</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1" lang="en-IN" sz="2000" spc="-1" strike="noStrike">
                <a:solidFill>
                  <a:srgbClr val="000000"/>
                </a:solidFill>
                <a:latin typeface="Calibri"/>
              </a:rPr>
              <a:t>General Purpose Registers ( GPS) : </a:t>
            </a:r>
            <a:r>
              <a:rPr b="0" lang="en-IN" sz="2000" spc="-1" strike="noStrike">
                <a:solidFill>
                  <a:srgbClr val="000000"/>
                </a:solidFill>
                <a:latin typeface="Calibri"/>
              </a:rPr>
              <a:t>The general purpose registers are used to store temporary data in the time of different operations in microprocessor.</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1" lang="en-IN" sz="2000" spc="-1" strike="noStrike">
                <a:solidFill>
                  <a:srgbClr val="000000"/>
                </a:solidFill>
                <a:latin typeface="Calibri"/>
              </a:rPr>
              <a:t>Program Counter (PC): </a:t>
            </a:r>
            <a:r>
              <a:rPr b="0" lang="en-IN" sz="2000" spc="-1" strike="noStrike">
                <a:solidFill>
                  <a:srgbClr val="000000"/>
                </a:solidFill>
                <a:latin typeface="Calibri"/>
              </a:rPr>
              <a:t>A program counter is a register in a computer processor that contains the address (location) of the instruction being executed at the current time.</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1" lang="en-IN" sz="2000" spc="-1" strike="noStrike">
                <a:solidFill>
                  <a:srgbClr val="000000"/>
                </a:solidFill>
                <a:latin typeface="Calibri"/>
              </a:rPr>
              <a:t>Instruction Register (IR): </a:t>
            </a:r>
            <a:r>
              <a:rPr b="0" lang="en-IN" sz="2000" spc="-1" strike="noStrike">
                <a:solidFill>
                  <a:srgbClr val="000000"/>
                </a:solidFill>
                <a:latin typeface="Calibri"/>
              </a:rPr>
              <a:t>In computing, the instruction register (IR) or current instruction register (CIR) is the part of a CPU's control unit that holds the instruction currently being executed or decoded.</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4680"/>
            <a:ext cx="8229240" cy="653760"/>
          </a:xfrm>
          <a:prstGeom prst="rect">
            <a:avLst/>
          </a:prstGeom>
          <a:noFill/>
          <a:ln w="0">
            <a:noFill/>
          </a:ln>
        </p:spPr>
        <p:txBody>
          <a:bodyPr anchor="ctr">
            <a:normAutofit fontScale="85000"/>
          </a:bodyPr>
          <a:p>
            <a:pPr indent="0" algn="ctr">
              <a:lnSpc>
                <a:spcPct val="100000"/>
              </a:lnSpc>
              <a:buNone/>
            </a:pPr>
            <a:r>
              <a:rPr b="1" lang="en-IN" sz="4400" spc="-1" strike="noStrike">
                <a:solidFill>
                  <a:srgbClr val="000000"/>
                </a:solidFill>
                <a:latin typeface="Calibri"/>
              </a:rPr>
              <a:t>Shift Registers</a:t>
            </a:r>
            <a:endParaRPr b="0" lang="en-US" sz="4400" spc="-1" strike="noStrike">
              <a:solidFill>
                <a:srgbClr val="000000"/>
              </a:solidFill>
              <a:latin typeface="Calibri"/>
            </a:endParaRPr>
          </a:p>
        </p:txBody>
      </p:sp>
      <p:sp>
        <p:nvSpPr>
          <p:cNvPr id="304" name="PlaceHolder 2"/>
          <p:cNvSpPr>
            <a:spLocks noGrp="1"/>
          </p:cNvSpPr>
          <p:nvPr>
            <p:ph/>
          </p:nvPr>
        </p:nvSpPr>
        <p:spPr>
          <a:xfrm>
            <a:off x="457200" y="1071720"/>
            <a:ext cx="8229240" cy="2356920"/>
          </a:xfrm>
          <a:prstGeom prst="rect">
            <a:avLst/>
          </a:prstGeom>
          <a:noFill/>
          <a:ln w="0">
            <a:noFill/>
          </a:ln>
        </p:spPr>
        <p:txBody>
          <a:bodyPr anchor="t">
            <a:normAutofit fontScale="79000"/>
          </a:bodyPr>
          <a:p>
            <a:pPr marL="318600" indent="0" algn="just">
              <a:lnSpc>
                <a:spcPct val="100000"/>
              </a:lnSpc>
              <a:spcBef>
                <a:spcPts val="641"/>
              </a:spcBef>
              <a:buNone/>
              <a:tabLst>
                <a:tab algn="l" pos="0"/>
              </a:tabLst>
            </a:pPr>
            <a:r>
              <a:rPr b="1" lang="en-IN" sz="3200" spc="-1" strike="noStrike">
                <a:solidFill>
                  <a:srgbClr val="000000"/>
                </a:solidFill>
                <a:latin typeface="Calibri"/>
              </a:rPr>
              <a:t>Shift Registers</a:t>
            </a:r>
            <a:r>
              <a:rPr b="0" lang="en-IN" sz="3200" spc="-1" strike="noStrike">
                <a:solidFill>
                  <a:srgbClr val="000000"/>
                </a:solidFill>
                <a:latin typeface="Calibri"/>
              </a:rPr>
              <a:t> are used for data storage or for the movement of data and are therefore commonly used inside calculators or computers to store data such as two binary numbers before they are added together, or to convert the data from either a serial to parallel or parallel to serial format.</a:t>
            </a:r>
            <a:endParaRPr b="0" lang="en-US" sz="3200" spc="-1" strike="noStrike">
              <a:solidFill>
                <a:srgbClr val="000000"/>
              </a:solidFill>
              <a:latin typeface="Calibri"/>
            </a:endParaRPr>
          </a:p>
        </p:txBody>
      </p:sp>
      <p:pic>
        <p:nvPicPr>
          <p:cNvPr id="305" name="Picture 2" descr=""/>
          <p:cNvPicPr/>
          <p:nvPr/>
        </p:nvPicPr>
        <p:blipFill>
          <a:blip r:embed="rId1"/>
          <a:stretch/>
        </p:blipFill>
        <p:spPr>
          <a:xfrm>
            <a:off x="785880" y="3571920"/>
            <a:ext cx="7643520" cy="2785680"/>
          </a:xfrm>
          <a:prstGeom prst="rect">
            <a:avLst/>
          </a:prstGeom>
          <a:ln w="9525">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Picture 3" descr=""/>
          <p:cNvPicPr/>
          <p:nvPr/>
        </p:nvPicPr>
        <p:blipFill>
          <a:blip r:embed="rId1"/>
          <a:stretch/>
        </p:blipFill>
        <p:spPr>
          <a:xfrm>
            <a:off x="757080" y="1428840"/>
            <a:ext cx="7629120" cy="3281040"/>
          </a:xfrm>
          <a:prstGeom prst="rect">
            <a:avLst/>
          </a:prstGeom>
          <a:ln w="9525">
            <a:noFill/>
          </a:ln>
        </p:spPr>
      </p:pic>
      <p:sp>
        <p:nvSpPr>
          <p:cNvPr id="55" name="TextBox 3"/>
          <p:cNvSpPr/>
          <p:nvPr/>
        </p:nvSpPr>
        <p:spPr>
          <a:xfrm>
            <a:off x="1714320" y="642960"/>
            <a:ext cx="542880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3200" spc="-1" strike="noStrike">
                <a:solidFill>
                  <a:srgbClr val="000000"/>
                </a:solidFill>
                <a:latin typeface="Calibri"/>
              </a:rPr>
              <a:t>Classification of Logic Circuits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9240" cy="653760"/>
          </a:xfrm>
          <a:prstGeom prst="rect">
            <a:avLst/>
          </a:prstGeom>
          <a:noFill/>
          <a:ln w="0">
            <a:noFill/>
          </a:ln>
        </p:spPr>
        <p:txBody>
          <a:bodyPr anchor="ctr">
            <a:normAutofit fontScale="85000"/>
          </a:bodyPr>
          <a:p>
            <a:pPr indent="0" algn="ctr">
              <a:lnSpc>
                <a:spcPct val="100000"/>
              </a:lnSpc>
              <a:buNone/>
            </a:pPr>
            <a:r>
              <a:rPr b="1" lang="en-IN" sz="4400" spc="-1" strike="noStrike">
                <a:solidFill>
                  <a:srgbClr val="000000"/>
                </a:solidFill>
                <a:latin typeface="Calibri"/>
              </a:rPr>
              <a:t>Shift Registers   cont..</a:t>
            </a:r>
            <a:endParaRPr b="0" lang="en-US" sz="4400" spc="-1" strike="noStrike">
              <a:solidFill>
                <a:srgbClr val="000000"/>
              </a:solidFill>
              <a:latin typeface="Calibri"/>
            </a:endParaRPr>
          </a:p>
        </p:txBody>
      </p:sp>
      <p:pic>
        <p:nvPicPr>
          <p:cNvPr id="307" name="Picture 3" descr=""/>
          <p:cNvPicPr/>
          <p:nvPr/>
        </p:nvPicPr>
        <p:blipFill>
          <a:blip r:embed="rId1"/>
          <a:stretch/>
        </p:blipFill>
        <p:spPr>
          <a:xfrm>
            <a:off x="500040" y="1214280"/>
            <a:ext cx="7972200" cy="1428480"/>
          </a:xfrm>
          <a:prstGeom prst="rect">
            <a:avLst/>
          </a:prstGeom>
          <a:ln w="9525">
            <a:noFill/>
          </a:ln>
        </p:spPr>
      </p:pic>
      <p:pic>
        <p:nvPicPr>
          <p:cNvPr id="308" name="Picture 4" descr=""/>
          <p:cNvPicPr/>
          <p:nvPr/>
        </p:nvPicPr>
        <p:blipFill>
          <a:blip r:embed="rId2"/>
          <a:stretch/>
        </p:blipFill>
        <p:spPr>
          <a:xfrm>
            <a:off x="571320" y="3071880"/>
            <a:ext cx="8048160" cy="2714400"/>
          </a:xfrm>
          <a:prstGeom prst="rect">
            <a:avLst/>
          </a:prstGeom>
          <a:ln w="9525">
            <a:solidFill>
              <a:srgbClr val="4f81bd"/>
            </a:solidFill>
            <a:miter/>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214200" y="285840"/>
            <a:ext cx="8786520" cy="653760"/>
          </a:xfrm>
          <a:prstGeom prst="rect">
            <a:avLst/>
          </a:prstGeom>
          <a:noFill/>
          <a:ln w="0">
            <a:noFill/>
          </a:ln>
        </p:spPr>
        <p:txBody>
          <a:bodyPr anchor="ctr">
            <a:normAutofit/>
          </a:bodyPr>
          <a:p>
            <a:pPr indent="0" algn="ctr">
              <a:lnSpc>
                <a:spcPct val="100000"/>
              </a:lnSpc>
              <a:buNone/>
            </a:pPr>
            <a:r>
              <a:rPr b="1" lang="en-IN" sz="3200" spc="-1" strike="noStrike">
                <a:solidFill>
                  <a:srgbClr val="000000"/>
                </a:solidFill>
                <a:latin typeface="Calibri"/>
              </a:rPr>
              <a:t>Type of Shifting Operation in Shift Registers</a:t>
            </a:r>
            <a:endParaRPr b="0" lang="en-US" sz="3200" spc="-1" strike="noStrike">
              <a:solidFill>
                <a:srgbClr val="000000"/>
              </a:solidFill>
              <a:latin typeface="Calibri"/>
            </a:endParaRPr>
          </a:p>
        </p:txBody>
      </p:sp>
      <p:pic>
        <p:nvPicPr>
          <p:cNvPr id="310" name="Picture 2" descr=""/>
          <p:cNvPicPr/>
          <p:nvPr/>
        </p:nvPicPr>
        <p:blipFill>
          <a:blip r:embed="rId1"/>
          <a:stretch/>
        </p:blipFill>
        <p:spPr>
          <a:xfrm>
            <a:off x="500040" y="1000080"/>
            <a:ext cx="8143560" cy="5500440"/>
          </a:xfrm>
          <a:prstGeom prst="rect">
            <a:avLst/>
          </a:prstGeom>
          <a:ln w="9525">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928800" y="274680"/>
            <a:ext cx="8214840" cy="653760"/>
          </a:xfrm>
          <a:prstGeom prst="rect">
            <a:avLst/>
          </a:prstGeom>
          <a:noFill/>
          <a:ln w="0">
            <a:noFill/>
          </a:ln>
        </p:spPr>
        <p:txBody>
          <a:bodyPr anchor="ctr">
            <a:normAutofit fontScale="83000"/>
          </a:bodyPr>
          <a:p>
            <a:pPr indent="0" algn="ctr">
              <a:lnSpc>
                <a:spcPct val="100000"/>
              </a:lnSpc>
              <a:buNone/>
            </a:pPr>
            <a:r>
              <a:rPr b="1" lang="en-IN" sz="4400" spc="-1" strike="noStrike">
                <a:solidFill>
                  <a:srgbClr val="000000"/>
                </a:solidFill>
                <a:latin typeface="Calibri"/>
              </a:rPr>
              <a:t>Mode of operation in Shift Registers</a:t>
            </a:r>
            <a:endParaRPr b="0" lang="en-US" sz="4400" spc="-1" strike="noStrike">
              <a:solidFill>
                <a:srgbClr val="000000"/>
              </a:solidFill>
              <a:latin typeface="Calibri"/>
            </a:endParaRPr>
          </a:p>
        </p:txBody>
      </p:sp>
      <p:pic>
        <p:nvPicPr>
          <p:cNvPr id="312" name="Picture 5" descr=""/>
          <p:cNvPicPr/>
          <p:nvPr/>
        </p:nvPicPr>
        <p:blipFill>
          <a:blip r:embed="rId1"/>
          <a:stretch/>
        </p:blipFill>
        <p:spPr>
          <a:xfrm>
            <a:off x="785880" y="1000080"/>
            <a:ext cx="8019720" cy="1076040"/>
          </a:xfrm>
          <a:prstGeom prst="rect">
            <a:avLst/>
          </a:prstGeom>
          <a:ln w="9525">
            <a:noFill/>
          </a:ln>
        </p:spPr>
      </p:pic>
      <p:pic>
        <p:nvPicPr>
          <p:cNvPr id="313" name="Picture 7" descr=""/>
          <p:cNvPicPr/>
          <p:nvPr/>
        </p:nvPicPr>
        <p:blipFill>
          <a:blip r:embed="rId2"/>
          <a:stretch/>
        </p:blipFill>
        <p:spPr>
          <a:xfrm>
            <a:off x="2786040" y="1857240"/>
            <a:ext cx="2514240" cy="685440"/>
          </a:xfrm>
          <a:prstGeom prst="rect">
            <a:avLst/>
          </a:prstGeom>
          <a:ln w="9525">
            <a:noFill/>
          </a:ln>
        </p:spPr>
      </p:pic>
      <p:pic>
        <p:nvPicPr>
          <p:cNvPr id="314" name="Picture 8" descr=""/>
          <p:cNvPicPr/>
          <p:nvPr/>
        </p:nvPicPr>
        <p:blipFill>
          <a:blip r:embed="rId3"/>
          <a:stretch/>
        </p:blipFill>
        <p:spPr>
          <a:xfrm>
            <a:off x="5715000" y="1857240"/>
            <a:ext cx="2761920" cy="666360"/>
          </a:xfrm>
          <a:prstGeom prst="rect">
            <a:avLst/>
          </a:prstGeom>
          <a:ln w="9525">
            <a:noFill/>
          </a:ln>
        </p:spPr>
      </p:pic>
      <p:pic>
        <p:nvPicPr>
          <p:cNvPr id="315" name="Picture 2" descr=""/>
          <p:cNvPicPr/>
          <p:nvPr/>
        </p:nvPicPr>
        <p:blipFill>
          <a:blip r:embed="rId4"/>
          <a:stretch/>
        </p:blipFill>
        <p:spPr>
          <a:xfrm>
            <a:off x="785880" y="2928960"/>
            <a:ext cx="7857720" cy="3652560"/>
          </a:xfrm>
          <a:prstGeom prst="rect">
            <a:avLst/>
          </a:prstGeom>
          <a:ln w="9525">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4680"/>
            <a:ext cx="8229240" cy="653760"/>
          </a:xfrm>
          <a:prstGeom prst="rect">
            <a:avLst/>
          </a:prstGeom>
          <a:noFill/>
          <a:ln w="0">
            <a:noFill/>
          </a:ln>
        </p:spPr>
        <p:txBody>
          <a:bodyPr anchor="ctr">
            <a:normAutofit fontScale="85000"/>
          </a:bodyPr>
          <a:p>
            <a:pPr indent="0" algn="ctr">
              <a:lnSpc>
                <a:spcPct val="100000"/>
              </a:lnSpc>
              <a:buNone/>
            </a:pPr>
            <a:r>
              <a:rPr b="1" lang="en-IN" sz="4400" spc="-1" strike="noStrike">
                <a:solidFill>
                  <a:srgbClr val="000000"/>
                </a:solidFill>
                <a:latin typeface="Calibri"/>
              </a:rPr>
              <a:t>Types of Shift Registers</a:t>
            </a:r>
            <a:endParaRPr b="0" lang="en-US" sz="4400" spc="-1" strike="noStrike">
              <a:solidFill>
                <a:srgbClr val="000000"/>
              </a:solidFill>
              <a:latin typeface="Calibri"/>
            </a:endParaRPr>
          </a:p>
        </p:txBody>
      </p:sp>
      <p:pic>
        <p:nvPicPr>
          <p:cNvPr id="317" name="Picture 2" descr=""/>
          <p:cNvPicPr/>
          <p:nvPr/>
        </p:nvPicPr>
        <p:blipFill>
          <a:blip r:embed="rId1"/>
          <a:stretch/>
        </p:blipFill>
        <p:spPr>
          <a:xfrm>
            <a:off x="1285920" y="1643040"/>
            <a:ext cx="6071760" cy="2428560"/>
          </a:xfrm>
          <a:prstGeom prst="rect">
            <a:avLst/>
          </a:prstGeom>
          <a:ln w="9525">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Picture 2" descr=""/>
          <p:cNvPicPr/>
          <p:nvPr/>
        </p:nvPicPr>
        <p:blipFill>
          <a:blip r:embed="rId1"/>
          <a:stretch/>
        </p:blipFill>
        <p:spPr>
          <a:xfrm>
            <a:off x="2214720" y="214200"/>
            <a:ext cx="5428800" cy="349560"/>
          </a:xfrm>
          <a:prstGeom prst="rect">
            <a:avLst/>
          </a:prstGeom>
          <a:ln w="9525">
            <a:noFill/>
          </a:ln>
        </p:spPr>
      </p:pic>
      <p:pic>
        <p:nvPicPr>
          <p:cNvPr id="319" name="Picture 3" descr=""/>
          <p:cNvPicPr/>
          <p:nvPr/>
        </p:nvPicPr>
        <p:blipFill>
          <a:blip r:embed="rId2"/>
          <a:stretch/>
        </p:blipFill>
        <p:spPr>
          <a:xfrm>
            <a:off x="357120" y="642960"/>
            <a:ext cx="7929360" cy="856800"/>
          </a:xfrm>
          <a:prstGeom prst="rect">
            <a:avLst/>
          </a:prstGeom>
          <a:ln w="9525">
            <a:noFill/>
          </a:ln>
        </p:spPr>
      </p:pic>
      <p:pic>
        <p:nvPicPr>
          <p:cNvPr id="320" name="Picture 4" descr=""/>
          <p:cNvPicPr/>
          <p:nvPr/>
        </p:nvPicPr>
        <p:blipFill>
          <a:blip r:embed="rId3"/>
          <a:stretch/>
        </p:blipFill>
        <p:spPr>
          <a:xfrm>
            <a:off x="0" y="1928880"/>
            <a:ext cx="5214600" cy="2999880"/>
          </a:xfrm>
          <a:prstGeom prst="rect">
            <a:avLst/>
          </a:prstGeom>
          <a:ln w="9525">
            <a:noFill/>
          </a:ln>
        </p:spPr>
      </p:pic>
      <p:pic>
        <p:nvPicPr>
          <p:cNvPr id="321" name="Picture 7" descr=""/>
          <p:cNvPicPr/>
          <p:nvPr/>
        </p:nvPicPr>
        <p:blipFill>
          <a:blip r:embed="rId4"/>
          <a:stretch/>
        </p:blipFill>
        <p:spPr>
          <a:xfrm>
            <a:off x="0" y="1571760"/>
            <a:ext cx="1785600" cy="342720"/>
          </a:xfrm>
          <a:prstGeom prst="rect">
            <a:avLst/>
          </a:prstGeom>
          <a:ln w="9525">
            <a:noFill/>
          </a:ln>
        </p:spPr>
      </p:pic>
      <p:pic>
        <p:nvPicPr>
          <p:cNvPr id="322" name="Picture 8" descr=""/>
          <p:cNvPicPr/>
          <p:nvPr/>
        </p:nvPicPr>
        <p:blipFill>
          <a:blip r:embed="rId5"/>
          <a:stretch/>
        </p:blipFill>
        <p:spPr>
          <a:xfrm>
            <a:off x="5072040" y="1285920"/>
            <a:ext cx="4071600" cy="4357440"/>
          </a:xfrm>
          <a:prstGeom prst="rect">
            <a:avLst/>
          </a:prstGeom>
          <a:ln w="9525">
            <a:noFill/>
          </a:ln>
        </p:spPr>
      </p:pic>
      <p:pic>
        <p:nvPicPr>
          <p:cNvPr id="323" name="Picture 9" descr=""/>
          <p:cNvPicPr/>
          <p:nvPr/>
        </p:nvPicPr>
        <p:blipFill>
          <a:blip r:embed="rId6"/>
          <a:stretch/>
        </p:blipFill>
        <p:spPr>
          <a:xfrm>
            <a:off x="5357880" y="1214280"/>
            <a:ext cx="1571400" cy="475920"/>
          </a:xfrm>
          <a:prstGeom prst="rect">
            <a:avLst/>
          </a:prstGeom>
          <a:ln w="9525">
            <a:noFill/>
          </a:ln>
        </p:spPr>
      </p:pic>
      <p:pic>
        <p:nvPicPr>
          <p:cNvPr id="324" name="Picture 11" descr=""/>
          <p:cNvPicPr/>
          <p:nvPr/>
        </p:nvPicPr>
        <p:blipFill>
          <a:blip r:embed="rId7"/>
          <a:stretch/>
        </p:blipFill>
        <p:spPr>
          <a:xfrm>
            <a:off x="3000240" y="4971960"/>
            <a:ext cx="2071440" cy="1885680"/>
          </a:xfrm>
          <a:prstGeom prst="rect">
            <a:avLst/>
          </a:prstGeom>
          <a:ln w="9525">
            <a:noFill/>
          </a:ln>
        </p:spPr>
      </p:pic>
    </p:spTree>
  </p:cSld>
  <mc:AlternateContent>
    <mc:Choice Requires="p14">
      <p:transition spd="slow" p14:dur="2000"/>
    </mc:Choice>
    <mc:Fallback>
      <p:transition spd="slow"/>
    </mc:Fallback>
  </mc:AlternateContent>
  <p:timing>
    <p:tnLst>
      <p:par>
        <p:cTn id="364" dur="indefinite" restart="never" nodeType="tmRoot">
          <p:childTnLst>
            <p:seq>
              <p:cTn id="365" dur="indefinite" nodeType="mainSeq">
                <p:childTnLst>
                  <p:par>
                    <p:cTn id="366" fill="hold">
                      <p:stCondLst>
                        <p:cond delay="indefinite"/>
                      </p:stCondLst>
                      <p:childTnLst>
                        <p:par>
                          <p:cTn id="367" fill="hold">
                            <p:stCondLst>
                              <p:cond delay="0"/>
                            </p:stCondLst>
                            <p:childTnLst>
                              <p:par>
                                <p:cTn id="368" nodeType="clickEffect" fill="hold" presetClass="entr" presetID="4" presetSubtype="16">
                                  <p:stCondLst>
                                    <p:cond delay="0"/>
                                  </p:stCondLst>
                                  <p:childTnLst>
                                    <p:set>
                                      <p:cBhvr>
                                        <p:cTn id="369" dur="1" fill="hold">
                                          <p:stCondLst>
                                            <p:cond delay="0"/>
                                          </p:stCondLst>
                                        </p:cTn>
                                        <p:tgtEl>
                                          <p:spTgt spid="320"/>
                                        </p:tgtEl>
                                        <p:attrNameLst>
                                          <p:attrName>style.visibility</p:attrName>
                                        </p:attrNameLst>
                                      </p:cBhvr>
                                      <p:to>
                                        <p:strVal val="visible"/>
                                      </p:to>
                                    </p:set>
                                    <p:animEffect filter="box(in)" transition="in">
                                      <p:cBhvr additive="repl">
                                        <p:cTn id="370" dur="500"/>
                                        <p:tgtEl>
                                          <p:spTgt spid="320"/>
                                        </p:tgtEl>
                                      </p:cBhvr>
                                    </p:animEffec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4" presetSubtype="16">
                                  <p:stCondLst>
                                    <p:cond delay="0"/>
                                  </p:stCondLst>
                                  <p:childTnLst>
                                    <p:set>
                                      <p:cBhvr>
                                        <p:cTn id="374" dur="1" fill="hold">
                                          <p:stCondLst>
                                            <p:cond delay="0"/>
                                          </p:stCondLst>
                                        </p:cTn>
                                        <p:tgtEl>
                                          <p:spTgt spid="322"/>
                                        </p:tgtEl>
                                        <p:attrNameLst>
                                          <p:attrName>style.visibility</p:attrName>
                                        </p:attrNameLst>
                                      </p:cBhvr>
                                      <p:to>
                                        <p:strVal val="visible"/>
                                      </p:to>
                                    </p:set>
                                    <p:animEffect filter="box(in)" transition="in">
                                      <p:cBhvr additive="repl">
                                        <p:cTn id="375" dur="500"/>
                                        <p:tgtEl>
                                          <p:spTgt spid="322"/>
                                        </p:tgtEl>
                                      </p:cBhvr>
                                    </p:animEffect>
                                  </p:childTnLst>
                                </p:cTn>
                              </p:par>
                            </p:childTnLst>
                          </p:cTn>
                        </p:par>
                      </p:childTnLst>
                    </p:cTn>
                  </p:par>
                  <p:par>
                    <p:cTn id="376" fill="hold">
                      <p:stCondLst>
                        <p:cond delay="indefinite"/>
                      </p:stCondLst>
                      <p:childTnLst>
                        <p:par>
                          <p:cTn id="377" fill="hold">
                            <p:stCondLst>
                              <p:cond delay="0"/>
                            </p:stCondLst>
                            <p:childTnLst>
                              <p:par>
                                <p:cTn id="378" nodeType="clickEffect" fill="hold" presetClass="entr" presetID="4" presetSubtype="16">
                                  <p:stCondLst>
                                    <p:cond delay="0"/>
                                  </p:stCondLst>
                                  <p:childTnLst>
                                    <p:set>
                                      <p:cBhvr>
                                        <p:cTn id="379" dur="1" fill="hold">
                                          <p:stCondLst>
                                            <p:cond delay="0"/>
                                          </p:stCondLst>
                                        </p:cTn>
                                        <p:tgtEl>
                                          <p:spTgt spid="324"/>
                                        </p:tgtEl>
                                        <p:attrNameLst>
                                          <p:attrName>style.visibility</p:attrName>
                                        </p:attrNameLst>
                                      </p:cBhvr>
                                      <p:to>
                                        <p:strVal val="visible"/>
                                      </p:to>
                                    </p:set>
                                    <p:animEffect filter="box(in)" transition="in">
                                      <p:cBhvr additive="repl">
                                        <p:cTn id="380" dur="5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Picture 2" descr=""/>
          <p:cNvPicPr/>
          <p:nvPr/>
        </p:nvPicPr>
        <p:blipFill>
          <a:blip r:embed="rId1"/>
          <a:stretch/>
        </p:blipFill>
        <p:spPr>
          <a:xfrm>
            <a:off x="3214800" y="214200"/>
            <a:ext cx="4771800" cy="304560"/>
          </a:xfrm>
          <a:prstGeom prst="rect">
            <a:avLst/>
          </a:prstGeom>
          <a:ln w="9525">
            <a:noFill/>
          </a:ln>
        </p:spPr>
      </p:pic>
      <p:pic>
        <p:nvPicPr>
          <p:cNvPr id="326" name="Picture 4" descr=""/>
          <p:cNvPicPr/>
          <p:nvPr/>
        </p:nvPicPr>
        <p:blipFill>
          <a:blip r:embed="rId2"/>
          <a:stretch/>
        </p:blipFill>
        <p:spPr>
          <a:xfrm>
            <a:off x="500040" y="571320"/>
            <a:ext cx="8000640" cy="1456920"/>
          </a:xfrm>
          <a:prstGeom prst="rect">
            <a:avLst/>
          </a:prstGeom>
          <a:ln w="9525">
            <a:noFill/>
          </a:ln>
        </p:spPr>
      </p:pic>
      <p:pic>
        <p:nvPicPr>
          <p:cNvPr id="327" name="Picture 5" descr=""/>
          <p:cNvPicPr/>
          <p:nvPr/>
        </p:nvPicPr>
        <p:blipFill>
          <a:blip r:embed="rId3"/>
          <a:stretch/>
        </p:blipFill>
        <p:spPr>
          <a:xfrm>
            <a:off x="1143000" y="2214720"/>
            <a:ext cx="6733800" cy="1999800"/>
          </a:xfrm>
          <a:prstGeom prst="rect">
            <a:avLst/>
          </a:prstGeom>
          <a:ln w="9525">
            <a:noFill/>
          </a:ln>
        </p:spPr>
      </p:pic>
      <p:pic>
        <p:nvPicPr>
          <p:cNvPr id="328" name="Picture 6" descr=""/>
          <p:cNvPicPr/>
          <p:nvPr/>
        </p:nvPicPr>
        <p:blipFill>
          <a:blip r:embed="rId4"/>
          <a:stretch/>
        </p:blipFill>
        <p:spPr>
          <a:xfrm>
            <a:off x="3214800" y="4286160"/>
            <a:ext cx="5648040" cy="2356920"/>
          </a:xfrm>
          <a:prstGeom prst="rect">
            <a:avLst/>
          </a:prstGeom>
          <a:ln w="9525">
            <a:noFill/>
          </a:ln>
        </p:spPr>
      </p:pic>
      <p:pic>
        <p:nvPicPr>
          <p:cNvPr id="329" name="Picture 8" descr=""/>
          <p:cNvPicPr/>
          <p:nvPr/>
        </p:nvPicPr>
        <p:blipFill>
          <a:blip r:embed="rId5"/>
          <a:stretch/>
        </p:blipFill>
        <p:spPr>
          <a:xfrm>
            <a:off x="428760" y="5000760"/>
            <a:ext cx="2647440" cy="1499760"/>
          </a:xfrm>
          <a:prstGeom prst="rect">
            <a:avLst/>
          </a:prstGeom>
          <a:ln w="9525">
            <a:noFill/>
          </a:ln>
        </p:spPr>
      </p:pic>
      <p:pic>
        <p:nvPicPr>
          <p:cNvPr id="330" name="Picture 9" descr=""/>
          <p:cNvPicPr/>
          <p:nvPr/>
        </p:nvPicPr>
        <p:blipFill>
          <a:blip r:embed="rId6"/>
          <a:stretch/>
        </p:blipFill>
        <p:spPr>
          <a:xfrm>
            <a:off x="714240" y="4643280"/>
            <a:ext cx="2356920" cy="286200"/>
          </a:xfrm>
          <a:prstGeom prst="rect">
            <a:avLst/>
          </a:prstGeom>
          <a:ln w="9525">
            <a:noFill/>
          </a:ln>
        </p:spPr>
      </p:pic>
    </p:spTree>
  </p:cSld>
  <mc:AlternateContent>
    <mc:Choice Requires="p14">
      <p:transition spd="slow" p14:dur="2000"/>
    </mc:Choice>
    <mc:Fallback>
      <p:transition spd="slow"/>
    </mc:Fallback>
  </mc:AlternateContent>
  <p:timing>
    <p:tnLst>
      <p:par>
        <p:cTn id="381" dur="indefinite" restart="never" nodeType="tmRoot">
          <p:childTnLst>
            <p:seq>
              <p:cTn id="382" dur="indefinite" nodeType="mainSeq">
                <p:childTnLst>
                  <p:par>
                    <p:cTn id="383" fill="hold">
                      <p:stCondLst>
                        <p:cond delay="indefinite"/>
                      </p:stCondLst>
                      <p:childTnLst>
                        <p:par>
                          <p:cTn id="384" fill="hold">
                            <p:stCondLst>
                              <p:cond delay="0"/>
                            </p:stCondLst>
                            <p:childTnLst>
                              <p:par>
                                <p:cTn id="385" nodeType="clickEffect" fill="hold" presetClass="entr" presetID="4" presetSubtype="16">
                                  <p:stCondLst>
                                    <p:cond delay="0"/>
                                  </p:stCondLst>
                                  <p:childTnLst>
                                    <p:set>
                                      <p:cBhvr>
                                        <p:cTn id="386" dur="1" fill="hold">
                                          <p:stCondLst>
                                            <p:cond delay="0"/>
                                          </p:stCondLst>
                                        </p:cTn>
                                        <p:tgtEl>
                                          <p:spTgt spid="327"/>
                                        </p:tgtEl>
                                        <p:attrNameLst>
                                          <p:attrName>style.visibility</p:attrName>
                                        </p:attrNameLst>
                                      </p:cBhvr>
                                      <p:to>
                                        <p:strVal val="visible"/>
                                      </p:to>
                                    </p:set>
                                    <p:animEffect filter="box(in)" transition="in">
                                      <p:cBhvr additive="repl">
                                        <p:cTn id="387" dur="500"/>
                                        <p:tgtEl>
                                          <p:spTgt spid="327"/>
                                        </p:tgtEl>
                                      </p:cBhvr>
                                    </p:animEffec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4" presetSubtype="16">
                                  <p:stCondLst>
                                    <p:cond delay="0"/>
                                  </p:stCondLst>
                                  <p:childTnLst>
                                    <p:set>
                                      <p:cBhvr>
                                        <p:cTn id="391" dur="1" fill="hold">
                                          <p:stCondLst>
                                            <p:cond delay="0"/>
                                          </p:stCondLst>
                                        </p:cTn>
                                        <p:tgtEl>
                                          <p:spTgt spid="328"/>
                                        </p:tgtEl>
                                        <p:attrNameLst>
                                          <p:attrName>style.visibility</p:attrName>
                                        </p:attrNameLst>
                                      </p:cBhvr>
                                      <p:to>
                                        <p:strVal val="visible"/>
                                      </p:to>
                                    </p:set>
                                    <p:animEffect filter="box(in)" transition="in">
                                      <p:cBhvr additive="repl">
                                        <p:cTn id="392" dur="500"/>
                                        <p:tgtEl>
                                          <p:spTgt spid="328"/>
                                        </p:tgtEl>
                                      </p:cBhvr>
                                    </p:animEffec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4" presetSubtype="16">
                                  <p:stCondLst>
                                    <p:cond delay="0"/>
                                  </p:stCondLst>
                                  <p:childTnLst>
                                    <p:set>
                                      <p:cBhvr>
                                        <p:cTn id="396" dur="1" fill="hold">
                                          <p:stCondLst>
                                            <p:cond delay="0"/>
                                          </p:stCondLst>
                                        </p:cTn>
                                        <p:tgtEl>
                                          <p:spTgt spid="329"/>
                                        </p:tgtEl>
                                        <p:attrNameLst>
                                          <p:attrName>style.visibility</p:attrName>
                                        </p:attrNameLst>
                                      </p:cBhvr>
                                      <p:to>
                                        <p:strVal val="visible"/>
                                      </p:to>
                                    </p:set>
                                    <p:animEffect filter="box(in)" transition="in">
                                      <p:cBhvr additive="repl">
                                        <p:cTn id="397"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Picture 2" descr=""/>
          <p:cNvPicPr/>
          <p:nvPr/>
        </p:nvPicPr>
        <p:blipFill>
          <a:blip r:embed="rId1"/>
          <a:stretch/>
        </p:blipFill>
        <p:spPr>
          <a:xfrm>
            <a:off x="2428920" y="357120"/>
            <a:ext cx="4962240" cy="285480"/>
          </a:xfrm>
          <a:prstGeom prst="rect">
            <a:avLst/>
          </a:prstGeom>
          <a:ln w="9525">
            <a:noFill/>
          </a:ln>
        </p:spPr>
      </p:pic>
      <p:pic>
        <p:nvPicPr>
          <p:cNvPr id="332" name="Picture 3" descr=""/>
          <p:cNvPicPr/>
          <p:nvPr/>
        </p:nvPicPr>
        <p:blipFill>
          <a:blip r:embed="rId2"/>
          <a:stretch/>
        </p:blipFill>
        <p:spPr>
          <a:xfrm>
            <a:off x="285840" y="857160"/>
            <a:ext cx="7476840" cy="3990600"/>
          </a:xfrm>
          <a:prstGeom prst="rect">
            <a:avLst/>
          </a:prstGeom>
          <a:ln w="9525">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Picture 2" descr=""/>
          <p:cNvPicPr/>
          <p:nvPr/>
        </p:nvPicPr>
        <p:blipFill>
          <a:blip r:embed="rId1"/>
          <a:stretch/>
        </p:blipFill>
        <p:spPr>
          <a:xfrm>
            <a:off x="2786040" y="571320"/>
            <a:ext cx="4781160" cy="294840"/>
          </a:xfrm>
          <a:prstGeom prst="rect">
            <a:avLst/>
          </a:prstGeom>
          <a:ln w="9525">
            <a:noFill/>
          </a:ln>
        </p:spPr>
      </p:pic>
      <p:pic>
        <p:nvPicPr>
          <p:cNvPr id="334" name="Picture 3" descr=""/>
          <p:cNvPicPr/>
          <p:nvPr/>
        </p:nvPicPr>
        <p:blipFill>
          <a:blip r:embed="rId2"/>
          <a:stretch/>
        </p:blipFill>
        <p:spPr>
          <a:xfrm>
            <a:off x="414360" y="1209600"/>
            <a:ext cx="8314920" cy="4438440"/>
          </a:xfrm>
          <a:prstGeom prst="rect">
            <a:avLst/>
          </a:prstGeom>
          <a:ln w="9525">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Picture 2" descr=""/>
          <p:cNvPicPr/>
          <p:nvPr/>
        </p:nvPicPr>
        <p:blipFill>
          <a:blip r:embed="rId1"/>
          <a:stretch/>
        </p:blipFill>
        <p:spPr>
          <a:xfrm>
            <a:off x="2786040" y="571320"/>
            <a:ext cx="4781160" cy="294840"/>
          </a:xfrm>
          <a:prstGeom prst="rect">
            <a:avLst/>
          </a:prstGeom>
          <a:ln w="9525">
            <a:noFill/>
          </a:ln>
        </p:spPr>
      </p:pic>
      <p:pic>
        <p:nvPicPr>
          <p:cNvPr id="336" name="Picture 2" descr=""/>
          <p:cNvPicPr/>
          <p:nvPr/>
        </p:nvPicPr>
        <p:blipFill>
          <a:blip r:embed="rId2"/>
          <a:stretch/>
        </p:blipFill>
        <p:spPr>
          <a:xfrm>
            <a:off x="7643880" y="571320"/>
            <a:ext cx="657000" cy="237600"/>
          </a:xfrm>
          <a:prstGeom prst="rect">
            <a:avLst/>
          </a:prstGeom>
          <a:ln w="9525">
            <a:noFill/>
          </a:ln>
        </p:spPr>
      </p:pic>
      <p:pic>
        <p:nvPicPr>
          <p:cNvPr id="337" name="Picture 3" descr=""/>
          <p:cNvPicPr/>
          <p:nvPr/>
        </p:nvPicPr>
        <p:blipFill>
          <a:blip r:embed="rId3"/>
          <a:stretch/>
        </p:blipFill>
        <p:spPr>
          <a:xfrm>
            <a:off x="571320" y="1143000"/>
            <a:ext cx="8229240" cy="3720240"/>
          </a:xfrm>
          <a:prstGeom prst="rect">
            <a:avLst/>
          </a:prstGeom>
          <a:ln w="9525">
            <a:noFill/>
          </a:ln>
        </p:spPr>
      </p:pic>
      <p:pic>
        <p:nvPicPr>
          <p:cNvPr id="338" name="Picture 4" descr=""/>
          <p:cNvPicPr/>
          <p:nvPr/>
        </p:nvPicPr>
        <p:blipFill>
          <a:blip r:embed="rId4"/>
          <a:stretch/>
        </p:blipFill>
        <p:spPr>
          <a:xfrm>
            <a:off x="571320" y="4957920"/>
            <a:ext cx="8038800" cy="1828440"/>
          </a:xfrm>
          <a:prstGeom prst="rect">
            <a:avLst/>
          </a:prstGeom>
          <a:ln w="9525">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9" name="Picture 2" descr=""/>
          <p:cNvPicPr/>
          <p:nvPr/>
        </p:nvPicPr>
        <p:blipFill>
          <a:blip r:embed="rId1"/>
          <a:stretch/>
        </p:blipFill>
        <p:spPr>
          <a:xfrm>
            <a:off x="3214800" y="571320"/>
            <a:ext cx="5357520" cy="523080"/>
          </a:xfrm>
          <a:prstGeom prst="rect">
            <a:avLst/>
          </a:prstGeom>
          <a:ln w="9525">
            <a:noFill/>
          </a:ln>
        </p:spPr>
      </p:pic>
      <p:pic>
        <p:nvPicPr>
          <p:cNvPr id="340" name="Picture 3" descr=""/>
          <p:cNvPicPr/>
          <p:nvPr/>
        </p:nvPicPr>
        <p:blipFill>
          <a:blip r:embed="rId2"/>
          <a:stretch/>
        </p:blipFill>
        <p:spPr>
          <a:xfrm>
            <a:off x="385920" y="1671480"/>
            <a:ext cx="8372160" cy="4543200"/>
          </a:xfrm>
          <a:prstGeom prst="rect">
            <a:avLst/>
          </a:prstGeom>
          <a:ln w="9525">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142640"/>
          </a:xfrm>
          <a:prstGeom prst="rect">
            <a:avLst/>
          </a:prstGeom>
          <a:noFill/>
          <a:ln w="0">
            <a:noFill/>
          </a:ln>
        </p:spPr>
        <p:txBody>
          <a:bodyPr anchor="ctr">
            <a:normAutofit fontScale="78000"/>
          </a:bodyPr>
          <a:p>
            <a:pPr indent="0" algn="ctr">
              <a:lnSpc>
                <a:spcPct val="100000"/>
              </a:lnSpc>
              <a:buNone/>
            </a:pPr>
            <a:r>
              <a:rPr b="1" lang="en-IN" sz="4400" spc="-1" strike="noStrike">
                <a:solidFill>
                  <a:srgbClr val="000000"/>
                </a:solidFill>
                <a:latin typeface="Calibri"/>
              </a:rPr>
              <a:t>Comparison Between Synchronous and Asynchronous Sequential Circuits </a:t>
            </a:r>
            <a:endParaRPr b="0" lang="en-US" sz="4400" spc="-1" strike="noStrike">
              <a:solidFill>
                <a:srgbClr val="000000"/>
              </a:solidFill>
              <a:latin typeface="Calibri"/>
            </a:endParaRPr>
          </a:p>
        </p:txBody>
      </p:sp>
      <p:pic>
        <p:nvPicPr>
          <p:cNvPr id="57" name="Picture 2" descr=""/>
          <p:cNvPicPr/>
          <p:nvPr/>
        </p:nvPicPr>
        <p:blipFill>
          <a:blip r:embed="rId1"/>
          <a:stretch/>
        </p:blipFill>
        <p:spPr>
          <a:xfrm>
            <a:off x="581040" y="1801080"/>
            <a:ext cx="7981560" cy="4123800"/>
          </a:xfrm>
          <a:prstGeom prst="rect">
            <a:avLst/>
          </a:prstGeom>
          <a:ln w="9525">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2" descr=""/>
          <p:cNvPicPr/>
          <p:nvPr/>
        </p:nvPicPr>
        <p:blipFill>
          <a:blip r:embed="rId1"/>
          <a:stretch/>
        </p:blipFill>
        <p:spPr>
          <a:xfrm>
            <a:off x="1785960" y="642960"/>
            <a:ext cx="5357520" cy="523080"/>
          </a:xfrm>
          <a:prstGeom prst="rect">
            <a:avLst/>
          </a:prstGeom>
          <a:ln w="9525">
            <a:noFill/>
          </a:ln>
        </p:spPr>
      </p:pic>
      <p:pic>
        <p:nvPicPr>
          <p:cNvPr id="342" name="Picture 2" descr=""/>
          <p:cNvPicPr/>
          <p:nvPr/>
        </p:nvPicPr>
        <p:blipFill>
          <a:blip r:embed="rId2"/>
          <a:stretch/>
        </p:blipFill>
        <p:spPr>
          <a:xfrm>
            <a:off x="7286760" y="714240"/>
            <a:ext cx="985320" cy="356760"/>
          </a:xfrm>
          <a:prstGeom prst="rect">
            <a:avLst/>
          </a:prstGeom>
          <a:ln w="9525">
            <a:noFill/>
          </a:ln>
        </p:spPr>
      </p:pic>
      <p:pic>
        <p:nvPicPr>
          <p:cNvPr id="343" name="Picture 2" descr=""/>
          <p:cNvPicPr/>
          <p:nvPr/>
        </p:nvPicPr>
        <p:blipFill>
          <a:blip r:embed="rId3"/>
          <a:stretch/>
        </p:blipFill>
        <p:spPr>
          <a:xfrm>
            <a:off x="500040" y="1219320"/>
            <a:ext cx="7991280" cy="1352160"/>
          </a:xfrm>
          <a:prstGeom prst="rect">
            <a:avLst/>
          </a:prstGeom>
          <a:ln w="9525">
            <a:noFill/>
          </a:ln>
        </p:spPr>
      </p:pic>
      <p:pic>
        <p:nvPicPr>
          <p:cNvPr id="344" name="Picture 3" descr=""/>
          <p:cNvPicPr/>
          <p:nvPr/>
        </p:nvPicPr>
        <p:blipFill>
          <a:blip r:embed="rId4"/>
          <a:stretch/>
        </p:blipFill>
        <p:spPr>
          <a:xfrm>
            <a:off x="571320" y="2643120"/>
            <a:ext cx="8040240" cy="1028520"/>
          </a:xfrm>
          <a:prstGeom prst="rect">
            <a:avLst/>
          </a:prstGeom>
          <a:ln w="9525">
            <a:noFill/>
          </a:ln>
        </p:spPr>
      </p:pic>
      <p:pic>
        <p:nvPicPr>
          <p:cNvPr id="345" name="Picture 4" descr=""/>
          <p:cNvPicPr/>
          <p:nvPr/>
        </p:nvPicPr>
        <p:blipFill>
          <a:blip r:embed="rId5"/>
          <a:stretch/>
        </p:blipFill>
        <p:spPr>
          <a:xfrm>
            <a:off x="500040" y="3805200"/>
            <a:ext cx="8143560" cy="2980800"/>
          </a:xfrm>
          <a:prstGeom prst="rect">
            <a:avLst/>
          </a:prstGeom>
          <a:ln w="9525">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914400" y="0"/>
            <a:ext cx="8229240" cy="439200"/>
          </a:xfrm>
          <a:prstGeom prst="rect">
            <a:avLst/>
          </a:prstGeom>
          <a:noFill/>
          <a:ln w="0">
            <a:noFill/>
          </a:ln>
        </p:spPr>
        <p:txBody>
          <a:bodyPr anchor="ctr">
            <a:normAutofit fontScale="52000"/>
          </a:bodyPr>
          <a:p>
            <a:pPr indent="0" algn="ctr">
              <a:lnSpc>
                <a:spcPct val="100000"/>
              </a:lnSpc>
              <a:buNone/>
            </a:pPr>
            <a:r>
              <a:rPr b="1" lang="en-IN" sz="4400" spc="-1" strike="noStrike">
                <a:solidFill>
                  <a:srgbClr val="000000"/>
                </a:solidFill>
                <a:latin typeface="Calibri"/>
              </a:rPr>
              <a:t>Counters</a:t>
            </a:r>
            <a:endParaRPr b="0" lang="en-US" sz="4400" spc="-1" strike="noStrike">
              <a:solidFill>
                <a:srgbClr val="000000"/>
              </a:solidFill>
              <a:latin typeface="Calibri"/>
            </a:endParaRPr>
          </a:p>
        </p:txBody>
      </p:sp>
      <p:pic>
        <p:nvPicPr>
          <p:cNvPr id="347" name="Picture 4" descr=""/>
          <p:cNvPicPr/>
          <p:nvPr/>
        </p:nvPicPr>
        <p:blipFill>
          <a:blip r:embed="rId1"/>
          <a:stretch/>
        </p:blipFill>
        <p:spPr>
          <a:xfrm>
            <a:off x="1495440" y="4714920"/>
            <a:ext cx="6152760" cy="2142720"/>
          </a:xfrm>
          <a:prstGeom prst="rect">
            <a:avLst/>
          </a:prstGeom>
          <a:ln w="9525">
            <a:noFill/>
          </a:ln>
        </p:spPr>
      </p:pic>
      <p:pic>
        <p:nvPicPr>
          <p:cNvPr id="348" name="Picture 5" descr=""/>
          <p:cNvPicPr/>
          <p:nvPr/>
        </p:nvPicPr>
        <p:blipFill>
          <a:blip r:embed="rId2"/>
          <a:stretch/>
        </p:blipFill>
        <p:spPr>
          <a:xfrm>
            <a:off x="285840" y="3333600"/>
            <a:ext cx="8572320" cy="1380600"/>
          </a:xfrm>
          <a:prstGeom prst="rect">
            <a:avLst/>
          </a:prstGeom>
          <a:ln w="9525">
            <a:solidFill>
              <a:srgbClr val="4f81bd"/>
            </a:solidFill>
            <a:miter/>
          </a:ln>
        </p:spPr>
      </p:pic>
      <p:pic>
        <p:nvPicPr>
          <p:cNvPr id="349" name="Picture 2" descr=""/>
          <p:cNvPicPr/>
          <p:nvPr/>
        </p:nvPicPr>
        <p:blipFill>
          <a:blip r:embed="rId3"/>
          <a:stretch/>
        </p:blipFill>
        <p:spPr>
          <a:xfrm>
            <a:off x="785880" y="485640"/>
            <a:ext cx="8357760" cy="1228320"/>
          </a:xfrm>
          <a:prstGeom prst="rect">
            <a:avLst/>
          </a:prstGeom>
          <a:ln w="9525">
            <a:solidFill>
              <a:srgbClr val="4f81bd"/>
            </a:solidFill>
            <a:miter/>
          </a:ln>
        </p:spPr>
      </p:pic>
      <p:pic>
        <p:nvPicPr>
          <p:cNvPr id="350" name="Picture 3" descr=""/>
          <p:cNvPicPr/>
          <p:nvPr/>
        </p:nvPicPr>
        <p:blipFill>
          <a:blip r:embed="rId4"/>
          <a:stretch/>
        </p:blipFill>
        <p:spPr>
          <a:xfrm>
            <a:off x="214200" y="1785960"/>
            <a:ext cx="8786520" cy="1514160"/>
          </a:xfrm>
          <a:prstGeom prst="rect">
            <a:avLst/>
          </a:prstGeom>
          <a:ln w="9525">
            <a:noFill/>
          </a:ln>
        </p:spPr>
      </p:pic>
    </p:spTree>
  </p:cSld>
  <mc:AlternateContent>
    <mc:Choice Requires="p14">
      <p:transition spd="slow" p14:dur="2000"/>
    </mc:Choice>
    <mc:Fallback>
      <p:transition spd="slow"/>
    </mc:Fallback>
  </mc:AlternateContent>
  <p:timing>
    <p:tnLst>
      <p:par>
        <p:cTn id="398" dur="indefinite" restart="never" nodeType="tmRoot">
          <p:childTnLst>
            <p:seq>
              <p:cTn id="399" dur="indefinite" nodeType="mainSeq">
                <p:childTnLst>
                  <p:par>
                    <p:cTn id="400" fill="hold">
                      <p:stCondLst>
                        <p:cond delay="indefinite"/>
                      </p:stCondLst>
                      <p:childTnLst>
                        <p:par>
                          <p:cTn id="401" fill="hold">
                            <p:stCondLst>
                              <p:cond delay="0"/>
                            </p:stCondLst>
                            <p:childTnLst>
                              <p:par>
                                <p:cTn id="402" nodeType="clickEffect" fill="hold" presetClass="entr" presetID="4" presetSubtype="16">
                                  <p:stCondLst>
                                    <p:cond delay="0"/>
                                  </p:stCondLst>
                                  <p:childTnLst>
                                    <p:set>
                                      <p:cBhvr>
                                        <p:cTn id="403" dur="1" fill="hold">
                                          <p:stCondLst>
                                            <p:cond delay="0"/>
                                          </p:stCondLst>
                                        </p:cTn>
                                        <p:tgtEl>
                                          <p:spTgt spid="347"/>
                                        </p:tgtEl>
                                        <p:attrNameLst>
                                          <p:attrName>style.visibility</p:attrName>
                                        </p:attrNameLst>
                                      </p:cBhvr>
                                      <p:to>
                                        <p:strVal val="visible"/>
                                      </p:to>
                                    </p:set>
                                    <p:animEffect filter="box(in)" transition="in">
                                      <p:cBhvr additive="repl">
                                        <p:cTn id="404" dur="500"/>
                                        <p:tgtEl>
                                          <p:spTgt spid="347"/>
                                        </p:tgtEl>
                                      </p:cBhvr>
                                    </p:animEffec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4" presetSubtype="16">
                                  <p:stCondLst>
                                    <p:cond delay="0"/>
                                  </p:stCondLst>
                                  <p:childTnLst>
                                    <p:set>
                                      <p:cBhvr>
                                        <p:cTn id="408" dur="1" fill="hold">
                                          <p:stCondLst>
                                            <p:cond delay="0"/>
                                          </p:stCondLst>
                                        </p:cTn>
                                        <p:tgtEl>
                                          <p:spTgt spid="348"/>
                                        </p:tgtEl>
                                        <p:attrNameLst>
                                          <p:attrName>style.visibility</p:attrName>
                                        </p:attrNameLst>
                                      </p:cBhvr>
                                      <p:to>
                                        <p:strVal val="visible"/>
                                      </p:to>
                                    </p:set>
                                    <p:animEffect filter="box(in)" transition="in">
                                      <p:cBhvr additive="repl">
                                        <p:cTn id="409" dur="500"/>
                                        <p:tgtEl>
                                          <p:spTgt spid="348"/>
                                        </p:tgtEl>
                                      </p:cBhvr>
                                    </p:animEffect>
                                  </p:childTnLst>
                                </p:cTn>
                              </p:par>
                            </p:childTnLst>
                          </p:cTn>
                        </p:par>
                      </p:childTnLst>
                    </p:cTn>
                  </p:par>
                  <p:par>
                    <p:cTn id="410" fill="hold">
                      <p:stCondLst>
                        <p:cond delay="indefinite"/>
                      </p:stCondLst>
                      <p:childTnLst>
                        <p:par>
                          <p:cTn id="411" fill="hold">
                            <p:stCondLst>
                              <p:cond delay="0"/>
                            </p:stCondLst>
                            <p:childTnLst>
                              <p:par>
                                <p:cTn id="412" nodeType="clickEffect" fill="hold" presetClass="entr" presetID="4" presetSubtype="16">
                                  <p:stCondLst>
                                    <p:cond delay="0"/>
                                  </p:stCondLst>
                                  <p:childTnLst>
                                    <p:set>
                                      <p:cBhvr>
                                        <p:cTn id="413" dur="1" fill="hold">
                                          <p:stCondLst>
                                            <p:cond delay="0"/>
                                          </p:stCondLst>
                                        </p:cTn>
                                        <p:tgtEl>
                                          <p:spTgt spid="349"/>
                                        </p:tgtEl>
                                        <p:attrNameLst>
                                          <p:attrName>style.visibility</p:attrName>
                                        </p:attrNameLst>
                                      </p:cBhvr>
                                      <p:to>
                                        <p:strVal val="visible"/>
                                      </p:to>
                                    </p:set>
                                    <p:animEffect filter="box(in)" transition="in">
                                      <p:cBhvr additive="repl">
                                        <p:cTn id="414" dur="500"/>
                                        <p:tgtEl>
                                          <p:spTgt spid="349"/>
                                        </p:tgtEl>
                                      </p:cBhvr>
                                    </p:animEffec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4" presetSubtype="16">
                                  <p:stCondLst>
                                    <p:cond delay="0"/>
                                  </p:stCondLst>
                                  <p:childTnLst>
                                    <p:set>
                                      <p:cBhvr>
                                        <p:cTn id="418" dur="1" fill="hold">
                                          <p:stCondLst>
                                            <p:cond delay="0"/>
                                          </p:stCondLst>
                                        </p:cTn>
                                        <p:tgtEl>
                                          <p:spTgt spid="350"/>
                                        </p:tgtEl>
                                        <p:attrNameLst>
                                          <p:attrName>style.visibility</p:attrName>
                                        </p:attrNameLst>
                                      </p:cBhvr>
                                      <p:to>
                                        <p:strVal val="visible"/>
                                      </p:to>
                                    </p:set>
                                    <p:animEffect filter="box(in)" transition="in">
                                      <p:cBhvr additive="repl">
                                        <p:cTn id="419" dur="500"/>
                                        <p:tgtEl>
                                          <p:spTgt spid="350"/>
                                        </p:tgtEl>
                                      </p:cBhvr>
                                    </p:animEffect>
                                  </p:childTnLst>
                                </p:cTn>
                              </p:par>
                            </p:childTnLst>
                          </p:cTn>
                        </p:par>
                      </p:childTnLst>
                    </p:cTn>
                  </p:par>
                  <p:par>
                    <p:cTn id="420" fill="hold">
                      <p:stCondLst>
                        <p:cond delay="indefinite"/>
                      </p:stCondLst>
                      <p:childTnLst>
                        <p:par>
                          <p:cTn id="421" fill="hold">
                            <p:stCondLst>
                              <p:cond delay="0"/>
                            </p:stCondLst>
                            <p:childTnLst>
                              <p:par>
                                <p:cTn id="422" nodeType="clickEffect" fill="hold" presetClass="entr" presetID="4" presetSubtype="16">
                                  <p:stCondLst>
                                    <p:cond delay="0"/>
                                  </p:stCondLst>
                                  <p:childTnLst>
                                    <p:set>
                                      <p:cBhvr>
                                        <p:cTn id="423" dur="1" fill="hold">
                                          <p:stCondLst>
                                            <p:cond delay="0"/>
                                          </p:stCondLst>
                                        </p:cTn>
                                        <p:tgtEl>
                                          <p:spTgt spid="347"/>
                                        </p:tgtEl>
                                        <p:attrNameLst>
                                          <p:attrName>style.visibility</p:attrName>
                                        </p:attrNameLst>
                                      </p:cBhvr>
                                      <p:to>
                                        <p:strVal val="visible"/>
                                      </p:to>
                                    </p:set>
                                    <p:animEffect filter="box(in)" transition="in">
                                      <p:cBhvr additive="repl">
                                        <p:cTn id="424" dur="500"/>
                                        <p:tgtEl>
                                          <p:spTgt spid="347"/>
                                        </p:tgtEl>
                                      </p:cBhvr>
                                    </p:animEffec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4" presetSubtype="16">
                                  <p:stCondLst>
                                    <p:cond delay="0"/>
                                  </p:stCondLst>
                                  <p:childTnLst>
                                    <p:set>
                                      <p:cBhvr>
                                        <p:cTn id="428" dur="1" fill="hold">
                                          <p:stCondLst>
                                            <p:cond delay="0"/>
                                          </p:stCondLst>
                                        </p:cTn>
                                        <p:tgtEl>
                                          <p:spTgt spid="348"/>
                                        </p:tgtEl>
                                        <p:attrNameLst>
                                          <p:attrName>style.visibility</p:attrName>
                                        </p:attrNameLst>
                                      </p:cBhvr>
                                      <p:to>
                                        <p:strVal val="visible"/>
                                      </p:to>
                                    </p:set>
                                    <p:animEffect filter="box(in)" transition="in">
                                      <p:cBhvr additive="repl">
                                        <p:cTn id="429" dur="5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74680"/>
            <a:ext cx="8229240" cy="439200"/>
          </a:xfrm>
          <a:prstGeom prst="rect">
            <a:avLst/>
          </a:prstGeom>
          <a:noFill/>
          <a:ln w="0">
            <a:noFill/>
          </a:ln>
        </p:spPr>
        <p:txBody>
          <a:bodyPr anchor="ctr">
            <a:normAutofit fontScale="52000"/>
          </a:bodyPr>
          <a:p>
            <a:pPr indent="0" algn="ctr">
              <a:lnSpc>
                <a:spcPct val="100000"/>
              </a:lnSpc>
              <a:buNone/>
            </a:pPr>
            <a:r>
              <a:rPr b="0" lang="en-IN" sz="4400" spc="-1" strike="noStrike">
                <a:solidFill>
                  <a:srgbClr val="000000"/>
                </a:solidFill>
                <a:latin typeface="Calibri"/>
              </a:rPr>
              <a:t>Types of Counters</a:t>
            </a:r>
            <a:endParaRPr b="0" lang="en-US" sz="4400" spc="-1" strike="noStrike">
              <a:solidFill>
                <a:srgbClr val="000000"/>
              </a:solidFill>
              <a:latin typeface="Calibri"/>
            </a:endParaRPr>
          </a:p>
        </p:txBody>
      </p:sp>
      <p:pic>
        <p:nvPicPr>
          <p:cNvPr id="352" name="Picture 2" descr=""/>
          <p:cNvPicPr/>
          <p:nvPr/>
        </p:nvPicPr>
        <p:blipFill>
          <a:blip r:embed="rId1"/>
          <a:stretch/>
        </p:blipFill>
        <p:spPr>
          <a:xfrm>
            <a:off x="928800" y="857160"/>
            <a:ext cx="4714560" cy="860400"/>
          </a:xfrm>
          <a:prstGeom prst="rect">
            <a:avLst/>
          </a:prstGeom>
          <a:ln w="9525">
            <a:noFill/>
          </a:ln>
        </p:spPr>
      </p:pic>
      <p:pic>
        <p:nvPicPr>
          <p:cNvPr id="353" name="Picture 3" descr=""/>
          <p:cNvPicPr/>
          <p:nvPr/>
        </p:nvPicPr>
        <p:blipFill>
          <a:blip r:embed="rId2"/>
          <a:stretch/>
        </p:blipFill>
        <p:spPr>
          <a:xfrm>
            <a:off x="642960" y="1857240"/>
            <a:ext cx="7786440" cy="1499760"/>
          </a:xfrm>
          <a:prstGeom prst="rect">
            <a:avLst/>
          </a:prstGeom>
          <a:ln w="9525">
            <a:solidFill>
              <a:srgbClr val="4f81bd"/>
            </a:solidFill>
            <a:miter/>
          </a:ln>
        </p:spPr>
      </p:pic>
      <p:pic>
        <p:nvPicPr>
          <p:cNvPr id="354" name="Picture 4" descr=""/>
          <p:cNvPicPr/>
          <p:nvPr/>
        </p:nvPicPr>
        <p:blipFill>
          <a:blip r:embed="rId3"/>
          <a:stretch/>
        </p:blipFill>
        <p:spPr>
          <a:xfrm>
            <a:off x="642960" y="3857760"/>
            <a:ext cx="7786440" cy="1142640"/>
          </a:xfrm>
          <a:prstGeom prst="rect">
            <a:avLst/>
          </a:prstGeom>
          <a:ln w="9525">
            <a:solidFill>
              <a:srgbClr val="4f81bd"/>
            </a:solidFill>
            <a:miter/>
          </a:ln>
        </p:spPr>
      </p:pic>
    </p:spTree>
  </p:cSld>
  <mc:AlternateContent>
    <mc:Choice Requires="p14">
      <p:transition spd="slow" p14:dur="2000"/>
    </mc:Choice>
    <mc:Fallback>
      <p:transition spd="slow"/>
    </mc:Fallback>
  </mc:AlternateContent>
  <p:timing>
    <p:tnLst>
      <p:par>
        <p:cTn id="430" dur="indefinite" restart="never" nodeType="tmRoot">
          <p:childTnLst>
            <p:seq>
              <p:cTn id="431" dur="indefinite" nodeType="mainSeq">
                <p:childTnLst>
                  <p:par>
                    <p:cTn id="432" fill="hold">
                      <p:stCondLst>
                        <p:cond delay="indefinite"/>
                      </p:stCondLst>
                      <p:childTnLst>
                        <p:par>
                          <p:cTn id="433" fill="hold">
                            <p:stCondLst>
                              <p:cond delay="0"/>
                            </p:stCondLst>
                            <p:childTnLst>
                              <p:par>
                                <p:cTn id="434" nodeType="clickEffect" fill="hold" presetClass="entr" presetID="4" presetSubtype="16">
                                  <p:stCondLst>
                                    <p:cond delay="0"/>
                                  </p:stCondLst>
                                  <p:childTnLst>
                                    <p:set>
                                      <p:cBhvr>
                                        <p:cTn id="435" dur="1" fill="hold">
                                          <p:stCondLst>
                                            <p:cond delay="0"/>
                                          </p:stCondLst>
                                        </p:cTn>
                                        <p:tgtEl>
                                          <p:spTgt spid="353"/>
                                        </p:tgtEl>
                                        <p:attrNameLst>
                                          <p:attrName>style.visibility</p:attrName>
                                        </p:attrNameLst>
                                      </p:cBhvr>
                                      <p:to>
                                        <p:strVal val="visible"/>
                                      </p:to>
                                    </p:set>
                                    <p:animEffect filter="box(in)" transition="in">
                                      <p:cBhvr additive="repl">
                                        <p:cTn id="436" dur="500"/>
                                        <p:tgtEl>
                                          <p:spTgt spid="353"/>
                                        </p:tgtEl>
                                      </p:cBhvr>
                                    </p:animEffec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4" presetSubtype="16">
                                  <p:stCondLst>
                                    <p:cond delay="0"/>
                                  </p:stCondLst>
                                  <p:childTnLst>
                                    <p:set>
                                      <p:cBhvr>
                                        <p:cTn id="440" dur="1" fill="hold">
                                          <p:stCondLst>
                                            <p:cond delay="0"/>
                                          </p:stCondLst>
                                        </p:cTn>
                                        <p:tgtEl>
                                          <p:spTgt spid="354"/>
                                        </p:tgtEl>
                                        <p:attrNameLst>
                                          <p:attrName>style.visibility</p:attrName>
                                        </p:attrNameLst>
                                      </p:cBhvr>
                                      <p:to>
                                        <p:strVal val="visible"/>
                                      </p:to>
                                    </p:set>
                                    <p:animEffect filter="box(in)" transition="in">
                                      <p:cBhvr additive="repl">
                                        <p:cTn id="441" dur="5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914400" y="285840"/>
            <a:ext cx="8229240" cy="1142640"/>
          </a:xfrm>
          <a:prstGeom prst="rect">
            <a:avLst/>
          </a:prstGeom>
          <a:noFill/>
          <a:ln w="0">
            <a:noFill/>
          </a:ln>
        </p:spPr>
        <p:txBody>
          <a:bodyPr anchor="ctr">
            <a:normAutofit/>
          </a:bodyPr>
          <a:p>
            <a:pPr indent="0" algn="ctr">
              <a:lnSpc>
                <a:spcPct val="100000"/>
              </a:lnSpc>
              <a:buNone/>
            </a:pPr>
            <a:r>
              <a:rPr b="1" lang="en-IN" sz="3200" spc="-1" strike="noStrike">
                <a:solidFill>
                  <a:srgbClr val="000000"/>
                </a:solidFill>
                <a:latin typeface="Calibri"/>
              </a:rPr>
              <a:t>Comparison Between Asynchronous  and  Synchronous Counters</a:t>
            </a:r>
            <a:endParaRPr b="0" lang="en-US" sz="3200" spc="-1" strike="noStrike">
              <a:solidFill>
                <a:srgbClr val="000000"/>
              </a:solidFill>
              <a:latin typeface="Calibri"/>
            </a:endParaRPr>
          </a:p>
        </p:txBody>
      </p:sp>
      <p:pic>
        <p:nvPicPr>
          <p:cNvPr id="356" name="Picture 2" descr=""/>
          <p:cNvPicPr/>
          <p:nvPr/>
        </p:nvPicPr>
        <p:blipFill>
          <a:blip r:embed="rId1"/>
          <a:stretch/>
        </p:blipFill>
        <p:spPr>
          <a:xfrm>
            <a:off x="357120" y="1571760"/>
            <a:ext cx="8500680" cy="5000400"/>
          </a:xfrm>
          <a:prstGeom prst="rect">
            <a:avLst/>
          </a:prstGeom>
          <a:ln w="9525">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Picture 2" descr=""/>
          <p:cNvPicPr/>
          <p:nvPr/>
        </p:nvPicPr>
        <p:blipFill>
          <a:blip r:embed="rId1"/>
          <a:stretch/>
        </p:blipFill>
        <p:spPr>
          <a:xfrm>
            <a:off x="3214800" y="142920"/>
            <a:ext cx="5214600" cy="492840"/>
          </a:xfrm>
          <a:prstGeom prst="rect">
            <a:avLst/>
          </a:prstGeom>
          <a:ln w="9525">
            <a:noFill/>
          </a:ln>
        </p:spPr>
      </p:pic>
      <p:pic>
        <p:nvPicPr>
          <p:cNvPr id="358" name="Picture 3" descr=""/>
          <p:cNvPicPr/>
          <p:nvPr/>
        </p:nvPicPr>
        <p:blipFill>
          <a:blip r:embed="rId2"/>
          <a:stretch/>
        </p:blipFill>
        <p:spPr>
          <a:xfrm>
            <a:off x="2902680" y="571320"/>
            <a:ext cx="2311920" cy="418680"/>
          </a:xfrm>
          <a:prstGeom prst="rect">
            <a:avLst/>
          </a:prstGeom>
          <a:ln w="9525">
            <a:noFill/>
          </a:ln>
        </p:spPr>
      </p:pic>
      <p:pic>
        <p:nvPicPr>
          <p:cNvPr id="359" name="Picture 5" descr=""/>
          <p:cNvPicPr/>
          <p:nvPr/>
        </p:nvPicPr>
        <p:blipFill>
          <a:blip r:embed="rId3"/>
          <a:stretch/>
        </p:blipFill>
        <p:spPr>
          <a:xfrm>
            <a:off x="357120" y="1143000"/>
            <a:ext cx="8429400" cy="1856160"/>
          </a:xfrm>
          <a:prstGeom prst="rect">
            <a:avLst/>
          </a:prstGeom>
          <a:ln w="9525">
            <a:noFill/>
          </a:ln>
        </p:spPr>
      </p:pic>
      <p:pic>
        <p:nvPicPr>
          <p:cNvPr id="360" name="Picture 7" descr=""/>
          <p:cNvPicPr/>
          <p:nvPr/>
        </p:nvPicPr>
        <p:blipFill>
          <a:blip r:embed="rId4"/>
          <a:stretch/>
        </p:blipFill>
        <p:spPr>
          <a:xfrm>
            <a:off x="0" y="3500280"/>
            <a:ext cx="4228920" cy="1723680"/>
          </a:xfrm>
          <a:prstGeom prst="rect">
            <a:avLst/>
          </a:prstGeom>
          <a:ln w="9525">
            <a:noFill/>
          </a:ln>
        </p:spPr>
      </p:pic>
      <p:pic>
        <p:nvPicPr>
          <p:cNvPr id="361" name="Picture 8" descr=""/>
          <p:cNvPicPr/>
          <p:nvPr/>
        </p:nvPicPr>
        <p:blipFill>
          <a:blip r:embed="rId5"/>
          <a:stretch/>
        </p:blipFill>
        <p:spPr>
          <a:xfrm>
            <a:off x="4429080" y="2928960"/>
            <a:ext cx="4543200" cy="2476080"/>
          </a:xfrm>
          <a:prstGeom prst="rect">
            <a:avLst/>
          </a:prstGeom>
          <a:ln w="9525">
            <a:noFill/>
          </a:ln>
        </p:spPr>
      </p:pic>
      <p:pic>
        <p:nvPicPr>
          <p:cNvPr id="362" name="Picture 2" descr=""/>
          <p:cNvPicPr/>
          <p:nvPr/>
        </p:nvPicPr>
        <p:blipFill>
          <a:blip r:embed="rId6"/>
          <a:stretch/>
        </p:blipFill>
        <p:spPr>
          <a:xfrm>
            <a:off x="1214280" y="642960"/>
            <a:ext cx="1608480" cy="285480"/>
          </a:xfrm>
          <a:prstGeom prst="rect">
            <a:avLst/>
          </a:prstGeom>
          <a:ln w="9525">
            <a:noFill/>
          </a:ln>
        </p:spPr>
      </p:pic>
    </p:spTree>
  </p:cSld>
  <mc:AlternateContent>
    <mc:Choice Requires="p14">
      <p:transition spd="slow" p14:dur="2000"/>
    </mc:Choice>
    <mc:Fallback>
      <p:transition spd="slow"/>
    </mc:Fallback>
  </mc:AlternateContent>
  <p:timing>
    <p:tnLst>
      <p:par>
        <p:cTn id="442" dur="indefinite" restart="never" nodeType="tmRoot">
          <p:childTnLst>
            <p:seq>
              <p:cTn id="443" dur="indefinite" nodeType="mainSeq">
                <p:childTnLst>
                  <p:par>
                    <p:cTn id="444" fill="hold">
                      <p:stCondLst>
                        <p:cond delay="indefinite"/>
                      </p:stCondLst>
                      <p:childTnLst>
                        <p:par>
                          <p:cTn id="445" fill="hold">
                            <p:stCondLst>
                              <p:cond delay="0"/>
                            </p:stCondLst>
                            <p:childTnLst>
                              <p:par>
                                <p:cTn id="446" nodeType="clickEffect" fill="hold" presetClass="entr" presetID="4" presetSubtype="16">
                                  <p:stCondLst>
                                    <p:cond delay="0"/>
                                  </p:stCondLst>
                                  <p:childTnLst>
                                    <p:set>
                                      <p:cBhvr>
                                        <p:cTn id="447" dur="1" fill="hold">
                                          <p:stCondLst>
                                            <p:cond delay="0"/>
                                          </p:stCondLst>
                                        </p:cTn>
                                        <p:tgtEl>
                                          <p:spTgt spid="360"/>
                                        </p:tgtEl>
                                        <p:attrNameLst>
                                          <p:attrName>style.visibility</p:attrName>
                                        </p:attrNameLst>
                                      </p:cBhvr>
                                      <p:to>
                                        <p:strVal val="visible"/>
                                      </p:to>
                                    </p:set>
                                    <p:animEffect filter="box(in)" transition="in">
                                      <p:cBhvr additive="repl">
                                        <p:cTn id="448" dur="500"/>
                                        <p:tgtEl>
                                          <p:spTgt spid="360"/>
                                        </p:tgtEl>
                                      </p:cBhvr>
                                    </p:animEffec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4" presetSubtype="16">
                                  <p:stCondLst>
                                    <p:cond delay="0"/>
                                  </p:stCondLst>
                                  <p:childTnLst>
                                    <p:set>
                                      <p:cBhvr>
                                        <p:cTn id="452" dur="1" fill="hold">
                                          <p:stCondLst>
                                            <p:cond delay="0"/>
                                          </p:stCondLst>
                                        </p:cTn>
                                        <p:tgtEl>
                                          <p:spTgt spid="361"/>
                                        </p:tgtEl>
                                        <p:attrNameLst>
                                          <p:attrName>style.visibility</p:attrName>
                                        </p:attrNameLst>
                                      </p:cBhvr>
                                      <p:to>
                                        <p:strVal val="visible"/>
                                      </p:to>
                                    </p:set>
                                    <p:animEffect filter="box(in)" transition="in">
                                      <p:cBhvr additive="repl">
                                        <p:cTn id="453" dur="5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Picture 4" descr=""/>
          <p:cNvPicPr/>
          <p:nvPr/>
        </p:nvPicPr>
        <p:blipFill>
          <a:blip r:embed="rId1"/>
          <a:stretch/>
        </p:blipFill>
        <p:spPr>
          <a:xfrm>
            <a:off x="285840" y="3929040"/>
            <a:ext cx="8572320" cy="1133280"/>
          </a:xfrm>
          <a:prstGeom prst="rect">
            <a:avLst/>
          </a:prstGeom>
          <a:ln w="9525">
            <a:noFill/>
          </a:ln>
        </p:spPr>
      </p:pic>
      <p:pic>
        <p:nvPicPr>
          <p:cNvPr id="364" name="Picture 5" descr=""/>
          <p:cNvPicPr/>
          <p:nvPr/>
        </p:nvPicPr>
        <p:blipFill>
          <a:blip r:embed="rId2"/>
          <a:stretch/>
        </p:blipFill>
        <p:spPr>
          <a:xfrm>
            <a:off x="214200" y="5072040"/>
            <a:ext cx="8643600" cy="928440"/>
          </a:xfrm>
          <a:prstGeom prst="rect">
            <a:avLst/>
          </a:prstGeom>
          <a:ln w="9525">
            <a:noFill/>
          </a:ln>
        </p:spPr>
      </p:pic>
      <p:pic>
        <p:nvPicPr>
          <p:cNvPr id="365" name="Picture 6" descr=""/>
          <p:cNvPicPr/>
          <p:nvPr/>
        </p:nvPicPr>
        <p:blipFill>
          <a:blip r:embed="rId3"/>
          <a:stretch/>
        </p:blipFill>
        <p:spPr>
          <a:xfrm>
            <a:off x="357120" y="6000840"/>
            <a:ext cx="8500680" cy="856800"/>
          </a:xfrm>
          <a:prstGeom prst="rect">
            <a:avLst/>
          </a:prstGeom>
          <a:ln w="9525">
            <a:noFill/>
          </a:ln>
        </p:spPr>
      </p:pic>
      <p:pic>
        <p:nvPicPr>
          <p:cNvPr id="366" name="Picture 2" descr=""/>
          <p:cNvPicPr/>
          <p:nvPr/>
        </p:nvPicPr>
        <p:blipFill>
          <a:blip r:embed="rId4"/>
          <a:stretch/>
        </p:blipFill>
        <p:spPr>
          <a:xfrm>
            <a:off x="1500120" y="0"/>
            <a:ext cx="5214600" cy="492840"/>
          </a:xfrm>
          <a:prstGeom prst="rect">
            <a:avLst/>
          </a:prstGeom>
          <a:ln w="9525">
            <a:noFill/>
          </a:ln>
        </p:spPr>
      </p:pic>
      <p:sp>
        <p:nvSpPr>
          <p:cNvPr id="367" name="TextBox 6"/>
          <p:cNvSpPr/>
          <p:nvPr/>
        </p:nvSpPr>
        <p:spPr>
          <a:xfrm>
            <a:off x="6929280" y="-23040"/>
            <a:ext cx="1071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800" spc="-1" strike="noStrike">
                <a:solidFill>
                  <a:srgbClr val="000000"/>
                </a:solidFill>
                <a:latin typeface="Calibri"/>
              </a:rPr>
              <a:t>Cont..</a:t>
            </a:r>
            <a:endParaRPr b="0" lang="en-US" sz="2800" spc="-1" strike="noStrike">
              <a:solidFill>
                <a:srgbClr val="000000"/>
              </a:solidFill>
              <a:latin typeface="Arial"/>
            </a:endParaRPr>
          </a:p>
        </p:txBody>
      </p:sp>
      <p:pic>
        <p:nvPicPr>
          <p:cNvPr id="368" name="Picture 2" descr=""/>
          <p:cNvPicPr/>
          <p:nvPr/>
        </p:nvPicPr>
        <p:blipFill>
          <a:blip r:embed="rId5"/>
          <a:stretch/>
        </p:blipFill>
        <p:spPr>
          <a:xfrm>
            <a:off x="500040" y="500040"/>
            <a:ext cx="8715240" cy="3428640"/>
          </a:xfrm>
          <a:prstGeom prst="rect">
            <a:avLst/>
          </a:prstGeom>
          <a:ln w="9525">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Picture 2" descr=""/>
          <p:cNvPicPr/>
          <p:nvPr/>
        </p:nvPicPr>
        <p:blipFill>
          <a:blip r:embed="rId1"/>
          <a:stretch/>
        </p:blipFill>
        <p:spPr>
          <a:xfrm>
            <a:off x="2571840" y="214200"/>
            <a:ext cx="5214600" cy="492840"/>
          </a:xfrm>
          <a:prstGeom prst="rect">
            <a:avLst/>
          </a:prstGeom>
          <a:ln w="9525">
            <a:noFill/>
          </a:ln>
        </p:spPr>
      </p:pic>
      <p:sp>
        <p:nvSpPr>
          <p:cNvPr id="370" name="TextBox 6"/>
          <p:cNvSpPr/>
          <p:nvPr/>
        </p:nvSpPr>
        <p:spPr>
          <a:xfrm>
            <a:off x="7786800" y="285840"/>
            <a:ext cx="10713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000" spc="-1" strike="noStrike">
                <a:solidFill>
                  <a:srgbClr val="000000"/>
                </a:solidFill>
                <a:latin typeface="Calibri"/>
              </a:rPr>
              <a:t>Cont..</a:t>
            </a:r>
            <a:endParaRPr b="0" lang="en-US" sz="2000" spc="-1" strike="noStrike">
              <a:solidFill>
                <a:srgbClr val="000000"/>
              </a:solidFill>
              <a:latin typeface="Arial"/>
            </a:endParaRPr>
          </a:p>
        </p:txBody>
      </p:sp>
      <p:pic>
        <p:nvPicPr>
          <p:cNvPr id="371" name="Picture 2" descr=""/>
          <p:cNvPicPr/>
          <p:nvPr/>
        </p:nvPicPr>
        <p:blipFill>
          <a:blip r:embed="rId2"/>
          <a:stretch/>
        </p:blipFill>
        <p:spPr>
          <a:xfrm>
            <a:off x="2071800" y="714240"/>
            <a:ext cx="2351160" cy="356760"/>
          </a:xfrm>
          <a:prstGeom prst="rect">
            <a:avLst/>
          </a:prstGeom>
          <a:ln w="9525">
            <a:noFill/>
          </a:ln>
        </p:spPr>
      </p:pic>
      <p:pic>
        <p:nvPicPr>
          <p:cNvPr id="372" name="Picture 3" descr=""/>
          <p:cNvPicPr/>
          <p:nvPr/>
        </p:nvPicPr>
        <p:blipFill>
          <a:blip r:embed="rId3"/>
          <a:stretch/>
        </p:blipFill>
        <p:spPr>
          <a:xfrm>
            <a:off x="1214280" y="1214280"/>
            <a:ext cx="5162040" cy="1837800"/>
          </a:xfrm>
          <a:prstGeom prst="rect">
            <a:avLst/>
          </a:prstGeom>
          <a:ln w="9525">
            <a:noFill/>
          </a:ln>
        </p:spPr>
      </p:pic>
      <p:pic>
        <p:nvPicPr>
          <p:cNvPr id="373" name="Picture 4" descr=""/>
          <p:cNvPicPr/>
          <p:nvPr/>
        </p:nvPicPr>
        <p:blipFill>
          <a:blip r:embed="rId4"/>
          <a:stretch/>
        </p:blipFill>
        <p:spPr>
          <a:xfrm>
            <a:off x="571680" y="3314880"/>
            <a:ext cx="7143480" cy="2757240"/>
          </a:xfrm>
          <a:prstGeom prst="rect">
            <a:avLst/>
          </a:prstGeom>
          <a:ln w="9525">
            <a:noFill/>
          </a:ln>
        </p:spPr>
      </p:pic>
      <p:pic>
        <p:nvPicPr>
          <p:cNvPr id="374" name="Picture 5" descr=""/>
          <p:cNvPicPr/>
          <p:nvPr/>
        </p:nvPicPr>
        <p:blipFill>
          <a:blip r:embed="rId5"/>
          <a:stretch/>
        </p:blipFill>
        <p:spPr>
          <a:xfrm>
            <a:off x="71280" y="714240"/>
            <a:ext cx="2010600" cy="356760"/>
          </a:xfrm>
          <a:prstGeom prst="rect">
            <a:avLst/>
          </a:prstGeom>
          <a:ln w="9525">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Picture 2" descr=""/>
          <p:cNvPicPr/>
          <p:nvPr/>
        </p:nvPicPr>
        <p:blipFill>
          <a:blip r:embed="rId1"/>
          <a:stretch/>
        </p:blipFill>
        <p:spPr>
          <a:xfrm>
            <a:off x="642960" y="714240"/>
            <a:ext cx="3428640" cy="294840"/>
          </a:xfrm>
          <a:prstGeom prst="rect">
            <a:avLst/>
          </a:prstGeom>
          <a:ln w="9525">
            <a:noFill/>
          </a:ln>
        </p:spPr>
      </p:pic>
      <p:pic>
        <p:nvPicPr>
          <p:cNvPr id="376" name="Picture 2" descr=""/>
          <p:cNvPicPr/>
          <p:nvPr/>
        </p:nvPicPr>
        <p:blipFill>
          <a:blip r:embed="rId2"/>
          <a:stretch/>
        </p:blipFill>
        <p:spPr>
          <a:xfrm>
            <a:off x="1500120" y="0"/>
            <a:ext cx="5214600" cy="492840"/>
          </a:xfrm>
          <a:prstGeom prst="rect">
            <a:avLst/>
          </a:prstGeom>
          <a:ln w="9525">
            <a:noFill/>
          </a:ln>
        </p:spPr>
      </p:pic>
      <p:sp>
        <p:nvSpPr>
          <p:cNvPr id="377" name="TextBox 5"/>
          <p:cNvSpPr/>
          <p:nvPr/>
        </p:nvSpPr>
        <p:spPr>
          <a:xfrm>
            <a:off x="6929280" y="-23040"/>
            <a:ext cx="1071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800" spc="-1" strike="noStrike">
                <a:solidFill>
                  <a:srgbClr val="000000"/>
                </a:solidFill>
                <a:latin typeface="Calibri"/>
              </a:rPr>
              <a:t>Cont..</a:t>
            </a:r>
            <a:endParaRPr b="0" lang="en-US" sz="2800" spc="-1" strike="noStrike">
              <a:solidFill>
                <a:srgbClr val="000000"/>
              </a:solidFill>
              <a:latin typeface="Arial"/>
            </a:endParaRPr>
          </a:p>
        </p:txBody>
      </p:sp>
      <p:pic>
        <p:nvPicPr>
          <p:cNvPr id="378" name="Picture 3" descr=""/>
          <p:cNvPicPr/>
          <p:nvPr/>
        </p:nvPicPr>
        <p:blipFill>
          <a:blip r:embed="rId3"/>
          <a:stretch/>
        </p:blipFill>
        <p:spPr>
          <a:xfrm>
            <a:off x="285840" y="1143000"/>
            <a:ext cx="8133840" cy="590040"/>
          </a:xfrm>
          <a:prstGeom prst="rect">
            <a:avLst/>
          </a:prstGeom>
          <a:ln w="9525">
            <a:noFill/>
          </a:ln>
        </p:spPr>
      </p:pic>
      <p:pic>
        <p:nvPicPr>
          <p:cNvPr id="379" name="Picture 5" descr=""/>
          <p:cNvPicPr/>
          <p:nvPr/>
        </p:nvPicPr>
        <p:blipFill>
          <a:blip r:embed="rId4"/>
          <a:stretch/>
        </p:blipFill>
        <p:spPr>
          <a:xfrm>
            <a:off x="714240" y="1785960"/>
            <a:ext cx="7500600" cy="2214360"/>
          </a:xfrm>
          <a:prstGeom prst="rect">
            <a:avLst/>
          </a:prstGeom>
          <a:ln w="9525">
            <a:noFill/>
          </a:ln>
        </p:spPr>
      </p:pic>
      <p:pic>
        <p:nvPicPr>
          <p:cNvPr id="380" name="Picture 6" descr=""/>
          <p:cNvPicPr/>
          <p:nvPr/>
        </p:nvPicPr>
        <p:blipFill>
          <a:blip r:embed="rId5"/>
          <a:stretch/>
        </p:blipFill>
        <p:spPr>
          <a:xfrm>
            <a:off x="452520" y="4000680"/>
            <a:ext cx="8237160" cy="1466640"/>
          </a:xfrm>
          <a:prstGeom prst="rect">
            <a:avLst/>
          </a:prstGeom>
          <a:ln w="9525">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Picture 2" descr=""/>
          <p:cNvPicPr/>
          <p:nvPr/>
        </p:nvPicPr>
        <p:blipFill>
          <a:blip r:embed="rId1"/>
          <a:stretch/>
        </p:blipFill>
        <p:spPr>
          <a:xfrm>
            <a:off x="785880" y="714240"/>
            <a:ext cx="3428640" cy="294840"/>
          </a:xfrm>
          <a:prstGeom prst="rect">
            <a:avLst/>
          </a:prstGeom>
          <a:ln w="9525">
            <a:noFill/>
          </a:ln>
        </p:spPr>
      </p:pic>
      <p:pic>
        <p:nvPicPr>
          <p:cNvPr id="382" name="Picture 2" descr=""/>
          <p:cNvPicPr/>
          <p:nvPr/>
        </p:nvPicPr>
        <p:blipFill>
          <a:blip r:embed="rId2"/>
          <a:stretch/>
        </p:blipFill>
        <p:spPr>
          <a:xfrm>
            <a:off x="1500120" y="0"/>
            <a:ext cx="5214600" cy="492840"/>
          </a:xfrm>
          <a:prstGeom prst="rect">
            <a:avLst/>
          </a:prstGeom>
          <a:ln w="9525">
            <a:noFill/>
          </a:ln>
        </p:spPr>
      </p:pic>
      <p:sp>
        <p:nvSpPr>
          <p:cNvPr id="383" name="TextBox 5"/>
          <p:cNvSpPr/>
          <p:nvPr/>
        </p:nvSpPr>
        <p:spPr>
          <a:xfrm>
            <a:off x="6929280" y="-23040"/>
            <a:ext cx="1071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800" spc="-1" strike="noStrike">
                <a:solidFill>
                  <a:srgbClr val="000000"/>
                </a:solidFill>
                <a:latin typeface="Calibri"/>
              </a:rPr>
              <a:t>Cont..</a:t>
            </a:r>
            <a:endParaRPr b="0" lang="en-US" sz="2800" spc="-1" strike="noStrike">
              <a:solidFill>
                <a:srgbClr val="000000"/>
              </a:solidFill>
              <a:latin typeface="Arial"/>
            </a:endParaRPr>
          </a:p>
        </p:txBody>
      </p:sp>
      <p:sp>
        <p:nvSpPr>
          <p:cNvPr id="384" name="TextBox 7"/>
          <p:cNvSpPr/>
          <p:nvPr/>
        </p:nvSpPr>
        <p:spPr>
          <a:xfrm>
            <a:off x="4071960" y="702360"/>
            <a:ext cx="856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1800" spc="-1" strike="noStrike">
                <a:solidFill>
                  <a:srgbClr val="000000"/>
                </a:solidFill>
                <a:latin typeface="Calibri"/>
              </a:rPr>
              <a:t>Cont..</a:t>
            </a:r>
            <a:endParaRPr b="0" lang="en-US" sz="1800" spc="-1" strike="noStrike">
              <a:solidFill>
                <a:srgbClr val="000000"/>
              </a:solidFill>
              <a:latin typeface="Arial"/>
            </a:endParaRPr>
          </a:p>
        </p:txBody>
      </p:sp>
      <p:pic>
        <p:nvPicPr>
          <p:cNvPr id="385" name="Picture 3" descr=""/>
          <p:cNvPicPr/>
          <p:nvPr/>
        </p:nvPicPr>
        <p:blipFill>
          <a:blip r:embed="rId3"/>
          <a:stretch/>
        </p:blipFill>
        <p:spPr>
          <a:xfrm>
            <a:off x="642960" y="1285920"/>
            <a:ext cx="7572240" cy="5248080"/>
          </a:xfrm>
          <a:prstGeom prst="rect">
            <a:avLst/>
          </a:prstGeom>
          <a:ln w="9525">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2" descr=""/>
          <p:cNvPicPr/>
          <p:nvPr/>
        </p:nvPicPr>
        <p:blipFill>
          <a:blip r:embed="rId1"/>
          <a:stretch/>
        </p:blipFill>
        <p:spPr>
          <a:xfrm>
            <a:off x="2571840" y="0"/>
            <a:ext cx="4785840" cy="488160"/>
          </a:xfrm>
          <a:prstGeom prst="rect">
            <a:avLst/>
          </a:prstGeom>
          <a:ln w="9525">
            <a:noFill/>
          </a:ln>
        </p:spPr>
      </p:pic>
      <p:pic>
        <p:nvPicPr>
          <p:cNvPr id="387" name="Picture 5" descr=""/>
          <p:cNvPicPr/>
          <p:nvPr/>
        </p:nvPicPr>
        <p:blipFill>
          <a:blip r:embed="rId2"/>
          <a:stretch/>
        </p:blipFill>
        <p:spPr>
          <a:xfrm>
            <a:off x="214200" y="2143080"/>
            <a:ext cx="7286400" cy="2071440"/>
          </a:xfrm>
          <a:prstGeom prst="rect">
            <a:avLst/>
          </a:prstGeom>
          <a:ln w="9525">
            <a:noFill/>
          </a:ln>
        </p:spPr>
      </p:pic>
      <p:pic>
        <p:nvPicPr>
          <p:cNvPr id="388" name="Picture 6" descr=""/>
          <p:cNvPicPr/>
          <p:nvPr/>
        </p:nvPicPr>
        <p:blipFill>
          <a:blip r:embed="rId3"/>
          <a:stretch/>
        </p:blipFill>
        <p:spPr>
          <a:xfrm>
            <a:off x="214200" y="4257720"/>
            <a:ext cx="7714800" cy="2599920"/>
          </a:xfrm>
          <a:prstGeom prst="rect">
            <a:avLst/>
          </a:prstGeom>
          <a:ln w="9525">
            <a:noFill/>
          </a:ln>
        </p:spPr>
      </p:pic>
      <p:pic>
        <p:nvPicPr>
          <p:cNvPr id="389" name="Picture 2" descr=""/>
          <p:cNvPicPr/>
          <p:nvPr/>
        </p:nvPicPr>
        <p:blipFill>
          <a:blip r:embed="rId4"/>
          <a:stretch/>
        </p:blipFill>
        <p:spPr>
          <a:xfrm>
            <a:off x="382680" y="461880"/>
            <a:ext cx="8760960" cy="1752120"/>
          </a:xfrm>
          <a:prstGeom prst="rect">
            <a:avLst/>
          </a:prstGeom>
          <a:ln w="9525">
            <a:noFill/>
          </a:ln>
        </p:spPr>
      </p:pic>
    </p:spTree>
  </p:cSld>
  <mc:AlternateContent>
    <mc:Choice Requires="p14">
      <p:transition spd="slow" p14:dur="2000"/>
    </mc:Choice>
    <mc:Fallback>
      <p:transition spd="slow"/>
    </mc:Fallback>
  </mc:AlternateContent>
  <p:timing>
    <p:tnLst>
      <p:par>
        <p:cTn id="454" dur="indefinite" restart="never" nodeType="tmRoot">
          <p:childTnLst>
            <p:seq>
              <p:cTn id="455" dur="indefinite" nodeType="mainSeq">
                <p:childTnLst>
                  <p:par>
                    <p:cTn id="456" fill="hold">
                      <p:stCondLst>
                        <p:cond delay="indefinite"/>
                      </p:stCondLst>
                      <p:childTnLst>
                        <p:par>
                          <p:cTn id="457" fill="hold">
                            <p:stCondLst>
                              <p:cond delay="0"/>
                            </p:stCondLst>
                            <p:childTnLst>
                              <p:par>
                                <p:cTn id="458" nodeType="clickEffect" fill="hold" presetClass="entr" presetID="4" presetSubtype="16">
                                  <p:stCondLst>
                                    <p:cond delay="0"/>
                                  </p:stCondLst>
                                  <p:childTnLst>
                                    <p:set>
                                      <p:cBhvr>
                                        <p:cTn id="459" dur="1" fill="hold">
                                          <p:stCondLst>
                                            <p:cond delay="0"/>
                                          </p:stCondLst>
                                        </p:cTn>
                                        <p:tgtEl>
                                          <p:spTgt spid="387"/>
                                        </p:tgtEl>
                                        <p:attrNameLst>
                                          <p:attrName>style.visibility</p:attrName>
                                        </p:attrNameLst>
                                      </p:cBhvr>
                                      <p:to>
                                        <p:strVal val="visible"/>
                                      </p:to>
                                    </p:set>
                                    <p:animEffect filter="box(in)" transition="in">
                                      <p:cBhvr additive="repl">
                                        <p:cTn id="460" dur="500"/>
                                        <p:tgtEl>
                                          <p:spTgt spid="387"/>
                                        </p:tgtEl>
                                      </p:cBhvr>
                                    </p:animEffec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4" presetSubtype="16">
                                  <p:stCondLst>
                                    <p:cond delay="0"/>
                                  </p:stCondLst>
                                  <p:childTnLst>
                                    <p:set>
                                      <p:cBhvr>
                                        <p:cTn id="464" dur="1" fill="hold">
                                          <p:stCondLst>
                                            <p:cond delay="0"/>
                                          </p:stCondLst>
                                        </p:cTn>
                                        <p:tgtEl>
                                          <p:spTgt spid="388"/>
                                        </p:tgtEl>
                                        <p:attrNameLst>
                                          <p:attrName>style.visibility</p:attrName>
                                        </p:attrNameLst>
                                      </p:cBhvr>
                                      <p:to>
                                        <p:strVal val="visible"/>
                                      </p:to>
                                    </p:set>
                                    <p:animEffect filter="box(in)" transition="in">
                                      <p:cBhvr additive="repl">
                                        <p:cTn id="465" dur="5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1928880" y="274680"/>
            <a:ext cx="5714640" cy="510840"/>
          </a:xfrm>
          <a:prstGeom prst="rect">
            <a:avLst/>
          </a:prstGeom>
          <a:noFill/>
          <a:ln w="0">
            <a:noFill/>
          </a:ln>
        </p:spPr>
        <p:txBody>
          <a:bodyPr anchor="ctr">
            <a:normAutofit fontScale="64000"/>
          </a:bodyPr>
          <a:p>
            <a:pPr indent="0" algn="ctr">
              <a:lnSpc>
                <a:spcPct val="100000"/>
              </a:lnSpc>
              <a:buNone/>
            </a:pPr>
            <a:r>
              <a:rPr b="1" lang="en-US" sz="4400" spc="-1" strike="noStrike">
                <a:solidFill>
                  <a:srgbClr val="000000"/>
                </a:solidFill>
                <a:latin typeface="Calibri"/>
              </a:rPr>
              <a:t>Clock Signal</a:t>
            </a:r>
            <a:endParaRPr b="0" lang="en-US" sz="4400" spc="-1" strike="noStrike">
              <a:solidFill>
                <a:srgbClr val="000000"/>
              </a:solidFill>
              <a:latin typeface="Calibri"/>
            </a:endParaRPr>
          </a:p>
        </p:txBody>
      </p:sp>
      <p:sp>
        <p:nvSpPr>
          <p:cNvPr id="59" name="PlaceHolder 2"/>
          <p:cNvSpPr>
            <a:spLocks noGrp="1"/>
          </p:cNvSpPr>
          <p:nvPr>
            <p:ph/>
          </p:nvPr>
        </p:nvSpPr>
        <p:spPr>
          <a:xfrm>
            <a:off x="457200" y="1000080"/>
            <a:ext cx="8229240" cy="5125680"/>
          </a:xfrm>
          <a:prstGeom prst="rect">
            <a:avLst/>
          </a:prstGeom>
          <a:noFill/>
          <a:ln w="0">
            <a:noFill/>
          </a:ln>
        </p:spPr>
        <p:txBody>
          <a:bodyPr anchor="t">
            <a:norm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A clock signal is a particular type of signal that oscillates between  a high and a low state. It is produced by clock generator.</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0">
              <a:lnSpc>
                <a:spcPct val="100000"/>
              </a:lnSpc>
              <a:spcBef>
                <a:spcPts val="641"/>
              </a:spcBef>
              <a:buNone/>
              <a:tabLst>
                <a:tab algn="l" pos="0"/>
              </a:tabLst>
            </a:pPr>
            <a:r>
              <a:rPr b="0" lang="en-US" sz="3200" spc="-1" strike="noStrike">
                <a:solidFill>
                  <a:srgbClr val="000000"/>
                </a:solidFill>
                <a:latin typeface="Calibri"/>
              </a:rPr>
              <a:t>Types of Triggering</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tabLst>
                <a:tab algn="l" pos="0"/>
              </a:tabLst>
            </a:pPr>
            <a:r>
              <a:rPr b="0" lang="en-US" sz="3200" spc="-1" strike="noStrike">
                <a:solidFill>
                  <a:srgbClr val="000000"/>
                </a:solidFill>
                <a:latin typeface="Calibri"/>
              </a:rPr>
              <a:t>Level triggering</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tabLst>
                <a:tab algn="l" pos="0"/>
              </a:tabLst>
            </a:pPr>
            <a:r>
              <a:rPr b="0" lang="en-US" sz="3200" spc="-1" strike="noStrike">
                <a:solidFill>
                  <a:srgbClr val="000000"/>
                </a:solidFill>
                <a:latin typeface="Calibri"/>
              </a:rPr>
              <a:t>Edge triggering</a:t>
            </a:r>
            <a:endParaRPr b="0" lang="en-US" sz="3200" spc="-1" strike="noStrike">
              <a:solidFill>
                <a:srgbClr val="000000"/>
              </a:solidFill>
              <a:latin typeface="Calibri"/>
            </a:endParaRPr>
          </a:p>
          <a:p>
            <a:pPr indent="0">
              <a:lnSpc>
                <a:spcPct val="100000"/>
              </a:lnSpc>
              <a:spcBef>
                <a:spcPts val="641"/>
              </a:spcBef>
              <a:buNone/>
              <a:tabLst>
                <a:tab algn="l" pos="0"/>
              </a:tabLst>
            </a:pPr>
            <a:endParaRPr b="0" lang="en-US" sz="3200" spc="-1" strike="noStrike">
              <a:solidFill>
                <a:srgbClr val="000000"/>
              </a:solidFill>
              <a:latin typeface="Calibri"/>
            </a:endParaRPr>
          </a:p>
        </p:txBody>
      </p:sp>
      <p:pic>
        <p:nvPicPr>
          <p:cNvPr id="60" name="Picture 4" descr=""/>
          <p:cNvPicPr/>
          <p:nvPr/>
        </p:nvPicPr>
        <p:blipFill>
          <a:blip r:embed="rId1"/>
          <a:stretch/>
        </p:blipFill>
        <p:spPr>
          <a:xfrm>
            <a:off x="3286080" y="2571840"/>
            <a:ext cx="4048920" cy="1228680"/>
          </a:xfrm>
          <a:prstGeom prst="rect">
            <a:avLst/>
          </a:prstGeom>
          <a:ln w="9525">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6500880" y="0"/>
            <a:ext cx="1213920" cy="499680"/>
          </a:xfrm>
          <a:prstGeom prst="rect">
            <a:avLst/>
          </a:prstGeom>
          <a:noFill/>
          <a:ln w="0">
            <a:noFill/>
          </a:ln>
        </p:spPr>
        <p:txBody>
          <a:bodyPr anchor="ctr">
            <a:noAutofit/>
          </a:bodyPr>
          <a:p>
            <a:pPr indent="0" algn="ctr">
              <a:lnSpc>
                <a:spcPct val="100000"/>
              </a:lnSpc>
              <a:buNone/>
            </a:pPr>
            <a:r>
              <a:rPr b="1" lang="en-IN" sz="2800" spc="-1" strike="noStrike">
                <a:solidFill>
                  <a:srgbClr val="000000"/>
                </a:solidFill>
                <a:latin typeface="Calibri"/>
              </a:rPr>
              <a:t>Cont..</a:t>
            </a:r>
            <a:endParaRPr b="0" lang="en-US" sz="2800" spc="-1" strike="noStrike">
              <a:solidFill>
                <a:srgbClr val="000000"/>
              </a:solidFill>
              <a:latin typeface="Calibri"/>
            </a:endParaRPr>
          </a:p>
        </p:txBody>
      </p:sp>
      <p:pic>
        <p:nvPicPr>
          <p:cNvPr id="391" name="Picture 2" descr=""/>
          <p:cNvPicPr/>
          <p:nvPr/>
        </p:nvPicPr>
        <p:blipFill>
          <a:blip r:embed="rId1"/>
          <a:stretch/>
        </p:blipFill>
        <p:spPr>
          <a:xfrm>
            <a:off x="1714320" y="0"/>
            <a:ext cx="4785840" cy="488160"/>
          </a:xfrm>
          <a:prstGeom prst="rect">
            <a:avLst/>
          </a:prstGeom>
          <a:ln w="9525">
            <a:noFill/>
          </a:ln>
        </p:spPr>
      </p:pic>
      <p:pic>
        <p:nvPicPr>
          <p:cNvPr id="392" name="Picture 3" descr=""/>
          <p:cNvPicPr/>
          <p:nvPr/>
        </p:nvPicPr>
        <p:blipFill>
          <a:blip r:embed="rId2"/>
          <a:stretch/>
        </p:blipFill>
        <p:spPr>
          <a:xfrm>
            <a:off x="214200" y="4000680"/>
            <a:ext cx="8574120" cy="1571400"/>
          </a:xfrm>
          <a:prstGeom prst="rect">
            <a:avLst/>
          </a:prstGeom>
          <a:ln w="9525">
            <a:noFill/>
          </a:ln>
        </p:spPr>
      </p:pic>
      <p:pic>
        <p:nvPicPr>
          <p:cNvPr id="393" name="Picture 2" descr=""/>
          <p:cNvPicPr/>
          <p:nvPr/>
        </p:nvPicPr>
        <p:blipFill>
          <a:blip r:embed="rId3"/>
          <a:stretch/>
        </p:blipFill>
        <p:spPr>
          <a:xfrm>
            <a:off x="523800" y="571320"/>
            <a:ext cx="8094240" cy="2999880"/>
          </a:xfrm>
          <a:prstGeom prst="rect">
            <a:avLst/>
          </a:prstGeom>
          <a:ln w="9525">
            <a:noFill/>
          </a:ln>
        </p:spPr>
      </p:pic>
    </p:spTree>
  </p:cSld>
  <mc:AlternateContent>
    <mc:Choice Requires="p14">
      <p:transition spd="slow" p14:dur="2000"/>
    </mc:Choice>
    <mc:Fallback>
      <p:transition spd="slow"/>
    </mc:Fallback>
  </mc:AlternateContent>
  <p:timing>
    <p:tnLst>
      <p:par>
        <p:cTn id="466" dur="indefinite" restart="never" nodeType="tmRoot">
          <p:childTnLst>
            <p:seq>
              <p:cTn id="467" dur="indefinite" nodeType="mainSeq">
                <p:childTnLst>
                  <p:par>
                    <p:cTn id="468" fill="hold">
                      <p:stCondLst>
                        <p:cond delay="indefinite"/>
                      </p:stCondLst>
                      <p:childTnLst>
                        <p:par>
                          <p:cTn id="469" fill="hold">
                            <p:stCondLst>
                              <p:cond delay="0"/>
                            </p:stCondLst>
                            <p:childTnLst>
                              <p:par>
                                <p:cTn id="470" nodeType="clickEffect" fill="hold" presetClass="entr" presetID="4" presetSubtype="16">
                                  <p:stCondLst>
                                    <p:cond delay="0"/>
                                  </p:stCondLst>
                                  <p:childTnLst>
                                    <p:set>
                                      <p:cBhvr>
                                        <p:cTn id="471" dur="1" fill="hold">
                                          <p:stCondLst>
                                            <p:cond delay="0"/>
                                          </p:stCondLst>
                                        </p:cTn>
                                        <p:tgtEl>
                                          <p:spTgt spid="392"/>
                                        </p:tgtEl>
                                        <p:attrNameLst>
                                          <p:attrName>style.visibility</p:attrName>
                                        </p:attrNameLst>
                                      </p:cBhvr>
                                      <p:to>
                                        <p:strVal val="visible"/>
                                      </p:to>
                                    </p:set>
                                    <p:animEffect filter="box(in)" transition="in">
                                      <p:cBhvr additive="repl">
                                        <p:cTn id="472" dur="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Picture 2" descr=""/>
          <p:cNvPicPr/>
          <p:nvPr/>
        </p:nvPicPr>
        <p:blipFill>
          <a:blip r:embed="rId1"/>
          <a:stretch/>
        </p:blipFill>
        <p:spPr>
          <a:xfrm>
            <a:off x="2643120" y="142920"/>
            <a:ext cx="3785760" cy="477360"/>
          </a:xfrm>
          <a:prstGeom prst="rect">
            <a:avLst/>
          </a:prstGeom>
          <a:ln w="9525">
            <a:noFill/>
          </a:ln>
        </p:spPr>
      </p:pic>
      <p:pic>
        <p:nvPicPr>
          <p:cNvPr id="395" name="Picture 3" descr=""/>
          <p:cNvPicPr/>
          <p:nvPr/>
        </p:nvPicPr>
        <p:blipFill>
          <a:blip r:embed="rId2"/>
          <a:stretch/>
        </p:blipFill>
        <p:spPr>
          <a:xfrm>
            <a:off x="500040" y="857160"/>
            <a:ext cx="8643600" cy="713880"/>
          </a:xfrm>
          <a:prstGeom prst="rect">
            <a:avLst/>
          </a:prstGeom>
          <a:ln w="9525">
            <a:noFill/>
          </a:ln>
        </p:spPr>
      </p:pic>
      <p:pic>
        <p:nvPicPr>
          <p:cNvPr id="396" name="Picture 4" descr=""/>
          <p:cNvPicPr/>
          <p:nvPr/>
        </p:nvPicPr>
        <p:blipFill>
          <a:blip r:embed="rId3"/>
          <a:stretch/>
        </p:blipFill>
        <p:spPr>
          <a:xfrm>
            <a:off x="214200" y="1500120"/>
            <a:ext cx="3609720" cy="266400"/>
          </a:xfrm>
          <a:prstGeom prst="rect">
            <a:avLst/>
          </a:prstGeom>
          <a:ln w="9525">
            <a:noFill/>
          </a:ln>
        </p:spPr>
      </p:pic>
      <p:pic>
        <p:nvPicPr>
          <p:cNvPr id="397" name="Picture 5" descr=""/>
          <p:cNvPicPr/>
          <p:nvPr/>
        </p:nvPicPr>
        <p:blipFill>
          <a:blip r:embed="rId4"/>
          <a:stretch/>
        </p:blipFill>
        <p:spPr>
          <a:xfrm>
            <a:off x="642960" y="1857240"/>
            <a:ext cx="8072280" cy="3470040"/>
          </a:xfrm>
          <a:prstGeom prst="rect">
            <a:avLst/>
          </a:prstGeom>
          <a:ln w="9525">
            <a:noFill/>
          </a:ln>
        </p:spPr>
      </p:pic>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fill="hold">
                      <p:stCondLst>
                        <p:cond delay="indefinite"/>
                      </p:stCondLst>
                      <p:childTnLst>
                        <p:par>
                          <p:cTn id="476" fill="hold">
                            <p:stCondLst>
                              <p:cond delay="0"/>
                            </p:stCondLst>
                            <p:childTnLst>
                              <p:par>
                                <p:cTn id="477" nodeType="clickEffect" fill="hold" presetClass="entr" presetID="4" presetSubtype="16">
                                  <p:stCondLst>
                                    <p:cond delay="0"/>
                                  </p:stCondLst>
                                  <p:childTnLst>
                                    <p:set>
                                      <p:cBhvr>
                                        <p:cTn id="478" dur="1" fill="hold">
                                          <p:stCondLst>
                                            <p:cond delay="0"/>
                                          </p:stCondLst>
                                        </p:cTn>
                                        <p:tgtEl>
                                          <p:spTgt spid="396"/>
                                        </p:tgtEl>
                                        <p:attrNameLst>
                                          <p:attrName>style.visibility</p:attrName>
                                        </p:attrNameLst>
                                      </p:cBhvr>
                                      <p:to>
                                        <p:strVal val="visible"/>
                                      </p:to>
                                    </p:set>
                                    <p:animEffect filter="box(in)" transition="in">
                                      <p:cBhvr additive="repl">
                                        <p:cTn id="479" dur="500"/>
                                        <p:tgtEl>
                                          <p:spTgt spid="396"/>
                                        </p:tgtEl>
                                      </p:cBhvr>
                                    </p:animEffect>
                                  </p:childTnLst>
                                </p:cTn>
                              </p:par>
                            </p:childTnLst>
                          </p:cTn>
                        </p:par>
                      </p:childTnLst>
                    </p:cTn>
                  </p:par>
                  <p:par>
                    <p:cTn id="480" fill="hold">
                      <p:stCondLst>
                        <p:cond delay="indefinite"/>
                      </p:stCondLst>
                      <p:childTnLst>
                        <p:par>
                          <p:cTn id="481" fill="hold">
                            <p:stCondLst>
                              <p:cond delay="0"/>
                            </p:stCondLst>
                            <p:childTnLst>
                              <p:par>
                                <p:cTn id="482" nodeType="clickEffect" fill="hold" presetClass="entr" presetID="4" presetSubtype="16">
                                  <p:stCondLst>
                                    <p:cond delay="0"/>
                                  </p:stCondLst>
                                  <p:childTnLst>
                                    <p:set>
                                      <p:cBhvr>
                                        <p:cTn id="483" dur="1" fill="hold">
                                          <p:stCondLst>
                                            <p:cond delay="0"/>
                                          </p:stCondLst>
                                        </p:cTn>
                                        <p:tgtEl>
                                          <p:spTgt spid="397"/>
                                        </p:tgtEl>
                                        <p:attrNameLst>
                                          <p:attrName>style.visibility</p:attrName>
                                        </p:attrNameLst>
                                      </p:cBhvr>
                                      <p:to>
                                        <p:strVal val="visible"/>
                                      </p:to>
                                    </p:set>
                                    <p:animEffect filter="box(in)" transition="in">
                                      <p:cBhvr additive="repl">
                                        <p:cTn id="484" dur="5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8" name="Picture 2" descr=""/>
          <p:cNvPicPr/>
          <p:nvPr/>
        </p:nvPicPr>
        <p:blipFill>
          <a:blip r:embed="rId1"/>
          <a:stretch/>
        </p:blipFill>
        <p:spPr>
          <a:xfrm>
            <a:off x="2643120" y="142920"/>
            <a:ext cx="3785760" cy="477360"/>
          </a:xfrm>
          <a:prstGeom prst="rect">
            <a:avLst/>
          </a:prstGeom>
          <a:ln w="9525">
            <a:noFill/>
          </a:ln>
        </p:spPr>
      </p:pic>
      <p:pic>
        <p:nvPicPr>
          <p:cNvPr id="399" name="Picture 4" descr=""/>
          <p:cNvPicPr/>
          <p:nvPr/>
        </p:nvPicPr>
        <p:blipFill>
          <a:blip r:embed="rId2"/>
          <a:stretch/>
        </p:blipFill>
        <p:spPr>
          <a:xfrm>
            <a:off x="500040" y="1285920"/>
            <a:ext cx="8019720" cy="1142640"/>
          </a:xfrm>
          <a:prstGeom prst="rect">
            <a:avLst/>
          </a:prstGeom>
          <a:ln w="9525">
            <a:noFill/>
          </a:ln>
        </p:spPr>
      </p:pic>
      <p:pic>
        <p:nvPicPr>
          <p:cNvPr id="400" name="Picture 5" descr=""/>
          <p:cNvPicPr/>
          <p:nvPr/>
        </p:nvPicPr>
        <p:blipFill>
          <a:blip r:embed="rId3"/>
          <a:stretch/>
        </p:blipFill>
        <p:spPr>
          <a:xfrm>
            <a:off x="0" y="3457440"/>
            <a:ext cx="4071600" cy="2828520"/>
          </a:xfrm>
          <a:prstGeom prst="rect">
            <a:avLst/>
          </a:prstGeom>
          <a:ln w="9525">
            <a:noFill/>
          </a:ln>
        </p:spPr>
      </p:pic>
      <p:pic>
        <p:nvPicPr>
          <p:cNvPr id="401" name="Picture 6" descr=""/>
          <p:cNvPicPr/>
          <p:nvPr/>
        </p:nvPicPr>
        <p:blipFill>
          <a:blip r:embed="rId4"/>
          <a:stretch/>
        </p:blipFill>
        <p:spPr>
          <a:xfrm>
            <a:off x="4429080" y="3000240"/>
            <a:ext cx="4571640" cy="3171600"/>
          </a:xfrm>
          <a:prstGeom prst="rect">
            <a:avLst/>
          </a:prstGeom>
          <a:ln w="9525">
            <a:noFill/>
          </a:ln>
        </p:spPr>
      </p:pic>
      <p:pic>
        <p:nvPicPr>
          <p:cNvPr id="402" name="Picture 2" descr=""/>
          <p:cNvPicPr/>
          <p:nvPr/>
        </p:nvPicPr>
        <p:blipFill>
          <a:blip r:embed="rId5"/>
          <a:stretch/>
        </p:blipFill>
        <p:spPr>
          <a:xfrm>
            <a:off x="357120" y="785880"/>
            <a:ext cx="4019040" cy="390240"/>
          </a:xfrm>
          <a:prstGeom prst="rect">
            <a:avLst/>
          </a:prstGeom>
          <a:ln w="9525">
            <a:noFill/>
          </a:ln>
        </p:spPr>
      </p:pic>
      <p:pic>
        <p:nvPicPr>
          <p:cNvPr id="403" name="Picture 3" descr=""/>
          <p:cNvPicPr/>
          <p:nvPr/>
        </p:nvPicPr>
        <p:blipFill>
          <a:blip r:embed="rId6"/>
          <a:stretch/>
        </p:blipFill>
        <p:spPr>
          <a:xfrm>
            <a:off x="714240" y="2714760"/>
            <a:ext cx="2857320" cy="381240"/>
          </a:xfrm>
          <a:prstGeom prst="rect">
            <a:avLst/>
          </a:prstGeom>
          <a:ln w="9525">
            <a:solidFill>
              <a:srgbClr val="4f81bd"/>
            </a:solidFill>
            <a:miter/>
          </a:ln>
        </p:spPr>
      </p:pic>
      <p:pic>
        <p:nvPicPr>
          <p:cNvPr id="404" name="Picture 5" descr=""/>
          <p:cNvPicPr/>
          <p:nvPr/>
        </p:nvPicPr>
        <p:blipFill>
          <a:blip r:embed="rId7"/>
          <a:stretch/>
        </p:blipFill>
        <p:spPr>
          <a:xfrm>
            <a:off x="3857760" y="2714760"/>
            <a:ext cx="1785600" cy="386640"/>
          </a:xfrm>
          <a:prstGeom prst="rect">
            <a:avLst/>
          </a:prstGeom>
          <a:ln w="9525">
            <a:solidFill>
              <a:srgbClr val="4f81bd"/>
            </a:solidFill>
            <a:miter/>
          </a:ln>
        </p:spPr>
      </p:pic>
    </p:spTree>
  </p:cSld>
  <mc:AlternateContent>
    <mc:Choice Requires="p14">
      <p:transition spd="slow" p14:dur="2000"/>
    </mc:Choice>
    <mc:Fallback>
      <p:transition spd="slow"/>
    </mc:Fallback>
  </mc:AlternateContent>
  <p:timing>
    <p:tnLst>
      <p:par>
        <p:cTn id="485" dur="indefinite" restart="never" nodeType="tmRoot">
          <p:childTnLst>
            <p:seq>
              <p:cTn id="486" dur="indefinite" nodeType="mainSeq">
                <p:childTnLst>
                  <p:par>
                    <p:cTn id="487" fill="hold">
                      <p:stCondLst>
                        <p:cond delay="indefinite"/>
                      </p:stCondLst>
                      <p:childTnLst>
                        <p:par>
                          <p:cTn id="488" fill="hold">
                            <p:stCondLst>
                              <p:cond delay="0"/>
                            </p:stCondLst>
                            <p:childTnLst>
                              <p:par>
                                <p:cTn id="489" nodeType="clickEffect" fill="hold" presetClass="entr" presetID="4" presetSubtype="16">
                                  <p:stCondLst>
                                    <p:cond delay="0"/>
                                  </p:stCondLst>
                                  <p:childTnLst>
                                    <p:set>
                                      <p:cBhvr>
                                        <p:cTn id="490" dur="1" fill="hold">
                                          <p:stCondLst>
                                            <p:cond delay="0"/>
                                          </p:stCondLst>
                                        </p:cTn>
                                        <p:tgtEl>
                                          <p:spTgt spid="401"/>
                                        </p:tgtEl>
                                        <p:attrNameLst>
                                          <p:attrName>style.visibility</p:attrName>
                                        </p:attrNameLst>
                                      </p:cBhvr>
                                      <p:to>
                                        <p:strVal val="visible"/>
                                      </p:to>
                                    </p:set>
                                    <p:animEffect filter="box(in)" transition="in">
                                      <p:cBhvr additive="repl">
                                        <p:cTn id="491"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5" name="Picture 2" descr=""/>
          <p:cNvPicPr/>
          <p:nvPr/>
        </p:nvPicPr>
        <p:blipFill>
          <a:blip r:embed="rId1"/>
          <a:stretch/>
        </p:blipFill>
        <p:spPr>
          <a:xfrm>
            <a:off x="2643120" y="142920"/>
            <a:ext cx="3785760" cy="477360"/>
          </a:xfrm>
          <a:prstGeom prst="rect">
            <a:avLst/>
          </a:prstGeom>
          <a:ln w="9525">
            <a:noFill/>
          </a:ln>
        </p:spPr>
      </p:pic>
      <p:sp>
        <p:nvSpPr>
          <p:cNvPr id="406" name="PlaceHolder 1"/>
          <p:cNvSpPr>
            <a:spLocks noGrp="1"/>
          </p:cNvSpPr>
          <p:nvPr>
            <p:ph type="title"/>
          </p:nvPr>
        </p:nvSpPr>
        <p:spPr>
          <a:xfrm>
            <a:off x="6357960" y="71280"/>
            <a:ext cx="1213920" cy="499680"/>
          </a:xfrm>
          <a:prstGeom prst="rect">
            <a:avLst/>
          </a:prstGeom>
          <a:noFill/>
          <a:ln w="0">
            <a:noFill/>
          </a:ln>
        </p:spPr>
        <p:txBody>
          <a:bodyPr anchor="ctr">
            <a:noAutofit/>
          </a:bodyPr>
          <a:p>
            <a:pPr indent="0">
              <a:lnSpc>
                <a:spcPct val="100000"/>
              </a:lnSpc>
              <a:buNone/>
            </a:pPr>
            <a:r>
              <a:rPr b="1" lang="en-IN" sz="2000" spc="-1" strike="noStrike">
                <a:solidFill>
                  <a:srgbClr val="000000"/>
                </a:solidFill>
                <a:latin typeface="Calibri"/>
              </a:rPr>
              <a:t>Cont..</a:t>
            </a:r>
            <a:endParaRPr b="0" lang="en-US" sz="2000" spc="-1" strike="noStrike">
              <a:solidFill>
                <a:srgbClr val="000000"/>
              </a:solidFill>
              <a:latin typeface="Calibri"/>
            </a:endParaRPr>
          </a:p>
        </p:txBody>
      </p:sp>
      <p:sp>
        <p:nvSpPr>
          <p:cNvPr id="407" name="Title 1"/>
          <p:cNvSpPr/>
          <p:nvPr/>
        </p:nvSpPr>
        <p:spPr>
          <a:xfrm>
            <a:off x="857160" y="1000080"/>
            <a:ext cx="1571400" cy="285480"/>
          </a:xfrm>
          <a:prstGeom prst="rect">
            <a:avLst/>
          </a:prstGeom>
          <a:noFill/>
          <a:ln w="0">
            <a:noFill/>
          </a:ln>
        </p:spPr>
        <p:style>
          <a:lnRef idx="0"/>
          <a:fillRef idx="0"/>
          <a:effectRef idx="0"/>
          <a:fontRef idx="minor"/>
        </p:style>
        <p:txBody>
          <a:bodyPr anchor="ctr">
            <a:noAutofit/>
          </a:bodyPr>
          <a:p>
            <a:pPr>
              <a:lnSpc>
                <a:spcPct val="100000"/>
              </a:lnSpc>
              <a:tabLst>
                <a:tab algn="l" pos="0"/>
              </a:tabLst>
            </a:pPr>
            <a:r>
              <a:rPr b="1" lang="en-IN" sz="2000" spc="-1" strike="noStrike">
                <a:solidFill>
                  <a:srgbClr val="000000"/>
                </a:solidFill>
                <a:latin typeface="Calibri"/>
              </a:rPr>
              <a:t>Operation</a:t>
            </a:r>
            <a:endParaRPr b="0" lang="en-US" sz="2000" spc="-1" strike="noStrike">
              <a:solidFill>
                <a:srgbClr val="000000"/>
              </a:solidFill>
              <a:latin typeface="Arial"/>
            </a:endParaRPr>
          </a:p>
        </p:txBody>
      </p:sp>
      <p:pic>
        <p:nvPicPr>
          <p:cNvPr id="408" name="Picture 2" descr=""/>
          <p:cNvPicPr/>
          <p:nvPr/>
        </p:nvPicPr>
        <p:blipFill>
          <a:blip r:embed="rId2"/>
          <a:stretch/>
        </p:blipFill>
        <p:spPr>
          <a:xfrm>
            <a:off x="214200" y="1428840"/>
            <a:ext cx="8715240" cy="5428800"/>
          </a:xfrm>
          <a:prstGeom prst="rect">
            <a:avLst/>
          </a:prstGeom>
          <a:ln w="9525">
            <a:noFill/>
          </a:ln>
        </p:spPr>
      </p:pic>
      <p:pic>
        <p:nvPicPr>
          <p:cNvPr id="409" name="Picture 2" descr=""/>
          <p:cNvPicPr/>
          <p:nvPr/>
        </p:nvPicPr>
        <p:blipFill>
          <a:blip r:embed="rId3"/>
          <a:stretch/>
        </p:blipFill>
        <p:spPr>
          <a:xfrm>
            <a:off x="838080" y="642960"/>
            <a:ext cx="4019040" cy="390240"/>
          </a:xfrm>
          <a:prstGeom prst="rect">
            <a:avLst/>
          </a:prstGeom>
          <a:ln w="9525">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Picture 3" descr=""/>
          <p:cNvPicPr/>
          <p:nvPr/>
        </p:nvPicPr>
        <p:blipFill>
          <a:blip r:embed="rId1"/>
          <a:stretch/>
        </p:blipFill>
        <p:spPr>
          <a:xfrm>
            <a:off x="500040" y="785880"/>
            <a:ext cx="8143560" cy="1685520"/>
          </a:xfrm>
          <a:prstGeom prst="rect">
            <a:avLst/>
          </a:prstGeom>
          <a:ln w="9525">
            <a:noFill/>
          </a:ln>
        </p:spPr>
      </p:pic>
      <p:pic>
        <p:nvPicPr>
          <p:cNvPr id="411" name="Picture 4" descr=""/>
          <p:cNvPicPr/>
          <p:nvPr/>
        </p:nvPicPr>
        <p:blipFill>
          <a:blip r:embed="rId2"/>
          <a:stretch/>
        </p:blipFill>
        <p:spPr>
          <a:xfrm>
            <a:off x="214200" y="2500200"/>
            <a:ext cx="7929360" cy="1928520"/>
          </a:xfrm>
          <a:prstGeom prst="rect">
            <a:avLst/>
          </a:prstGeom>
          <a:ln w="9525">
            <a:noFill/>
          </a:ln>
        </p:spPr>
      </p:pic>
      <p:pic>
        <p:nvPicPr>
          <p:cNvPr id="412" name="Picture 5" descr=""/>
          <p:cNvPicPr/>
          <p:nvPr/>
        </p:nvPicPr>
        <p:blipFill>
          <a:blip r:embed="rId3"/>
          <a:stretch/>
        </p:blipFill>
        <p:spPr>
          <a:xfrm>
            <a:off x="0" y="4643280"/>
            <a:ext cx="3943080" cy="2214360"/>
          </a:xfrm>
          <a:prstGeom prst="rect">
            <a:avLst/>
          </a:prstGeom>
          <a:ln w="9525">
            <a:noFill/>
          </a:ln>
        </p:spPr>
      </p:pic>
      <p:pic>
        <p:nvPicPr>
          <p:cNvPr id="413" name="Picture 6" descr=""/>
          <p:cNvPicPr/>
          <p:nvPr/>
        </p:nvPicPr>
        <p:blipFill>
          <a:blip r:embed="rId4"/>
          <a:stretch/>
        </p:blipFill>
        <p:spPr>
          <a:xfrm>
            <a:off x="4143240" y="4529160"/>
            <a:ext cx="4785840" cy="2471400"/>
          </a:xfrm>
          <a:prstGeom prst="rect">
            <a:avLst/>
          </a:prstGeom>
          <a:ln w="9525">
            <a:noFill/>
          </a:ln>
        </p:spPr>
      </p:pic>
      <p:pic>
        <p:nvPicPr>
          <p:cNvPr id="414" name="Picture 2" descr=""/>
          <p:cNvPicPr/>
          <p:nvPr/>
        </p:nvPicPr>
        <p:blipFill>
          <a:blip r:embed="rId5"/>
          <a:stretch/>
        </p:blipFill>
        <p:spPr>
          <a:xfrm>
            <a:off x="1714320" y="214200"/>
            <a:ext cx="5124240" cy="437760"/>
          </a:xfrm>
          <a:prstGeom prst="rect">
            <a:avLst/>
          </a:prstGeom>
          <a:ln w="9525">
            <a:noFill/>
          </a:ln>
        </p:spPr>
      </p:pic>
      <p:pic>
        <p:nvPicPr>
          <p:cNvPr id="415" name="Picture 4" descr=""/>
          <p:cNvPicPr/>
          <p:nvPr/>
        </p:nvPicPr>
        <p:blipFill>
          <a:blip r:embed="rId6"/>
          <a:stretch/>
        </p:blipFill>
        <p:spPr>
          <a:xfrm>
            <a:off x="3000240" y="2214720"/>
            <a:ext cx="3904920" cy="266400"/>
          </a:xfrm>
          <a:prstGeom prst="rect">
            <a:avLst/>
          </a:prstGeom>
          <a:ln w="9525">
            <a:solidFill>
              <a:srgbClr val="4f81bd"/>
            </a:solidFill>
            <a:miter/>
          </a:ln>
        </p:spPr>
      </p:pic>
      <p:pic>
        <p:nvPicPr>
          <p:cNvPr id="416" name="Picture 5" descr=""/>
          <p:cNvPicPr/>
          <p:nvPr/>
        </p:nvPicPr>
        <p:blipFill>
          <a:blip r:embed="rId7"/>
          <a:stretch/>
        </p:blipFill>
        <p:spPr>
          <a:xfrm>
            <a:off x="7215120" y="2214720"/>
            <a:ext cx="1542600" cy="313920"/>
          </a:xfrm>
          <a:prstGeom prst="rect">
            <a:avLst/>
          </a:prstGeom>
          <a:ln w="9525">
            <a:solidFill>
              <a:srgbClr val="4f81bd"/>
            </a:solidFill>
            <a:miter/>
          </a:ln>
        </p:spPr>
      </p:pic>
    </p:spTree>
  </p:cSld>
  <mc:AlternateContent>
    <mc:Choice Requires="p14">
      <p:transition spd="slow" p14:dur="2000"/>
    </mc:Choice>
    <mc:Fallback>
      <p:transition spd="slow"/>
    </mc:Fallback>
  </mc:AlternateContent>
  <p:timing>
    <p:tnLst>
      <p:par>
        <p:cTn id="492" dur="indefinite" restart="never" nodeType="tmRoot">
          <p:childTnLst>
            <p:seq>
              <p:cTn id="493" dur="indefinite" nodeType="mainSeq">
                <p:childTnLst>
                  <p:par>
                    <p:cTn id="494" fill="hold">
                      <p:stCondLst>
                        <p:cond delay="indefinite"/>
                      </p:stCondLst>
                      <p:childTnLst>
                        <p:par>
                          <p:cTn id="495" fill="hold">
                            <p:stCondLst>
                              <p:cond delay="0"/>
                            </p:stCondLst>
                            <p:childTnLst>
                              <p:par>
                                <p:cTn id="496" nodeType="clickEffect" fill="hold" presetClass="entr" presetID="4" presetSubtype="16">
                                  <p:stCondLst>
                                    <p:cond delay="0"/>
                                  </p:stCondLst>
                                  <p:childTnLst>
                                    <p:set>
                                      <p:cBhvr>
                                        <p:cTn id="497" dur="1" fill="hold">
                                          <p:stCondLst>
                                            <p:cond delay="0"/>
                                          </p:stCondLst>
                                        </p:cTn>
                                        <p:tgtEl>
                                          <p:spTgt spid="411"/>
                                        </p:tgtEl>
                                        <p:attrNameLst>
                                          <p:attrName>style.visibility</p:attrName>
                                        </p:attrNameLst>
                                      </p:cBhvr>
                                      <p:to>
                                        <p:strVal val="visible"/>
                                      </p:to>
                                    </p:set>
                                    <p:animEffect filter="box(in)" transition="in">
                                      <p:cBhvr additive="repl">
                                        <p:cTn id="498" dur="500"/>
                                        <p:tgtEl>
                                          <p:spTgt spid="411"/>
                                        </p:tgtEl>
                                      </p:cBhvr>
                                    </p:animEffec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4" presetSubtype="16">
                                  <p:stCondLst>
                                    <p:cond delay="0"/>
                                  </p:stCondLst>
                                  <p:childTnLst>
                                    <p:set>
                                      <p:cBhvr>
                                        <p:cTn id="502" dur="1" fill="hold">
                                          <p:stCondLst>
                                            <p:cond delay="0"/>
                                          </p:stCondLst>
                                        </p:cTn>
                                        <p:tgtEl>
                                          <p:spTgt spid="413"/>
                                        </p:tgtEl>
                                        <p:attrNameLst>
                                          <p:attrName>style.visibility</p:attrName>
                                        </p:attrNameLst>
                                      </p:cBhvr>
                                      <p:to>
                                        <p:strVal val="visible"/>
                                      </p:to>
                                    </p:set>
                                    <p:animEffect filter="box(in)" transition="in">
                                      <p:cBhvr additive="repl">
                                        <p:cTn id="503" dur="500"/>
                                        <p:tgtEl>
                                          <p:spTgt spid="413"/>
                                        </p:tgtEl>
                                      </p:cBhvr>
                                    </p:animEffect>
                                  </p:childTnLst>
                                </p:cTn>
                              </p:par>
                            </p:childTnLst>
                          </p:cTn>
                        </p:par>
                      </p:childTnLst>
                    </p:cTn>
                  </p:par>
                  <p:par>
                    <p:cTn id="504" fill="hold">
                      <p:stCondLst>
                        <p:cond delay="indefinite"/>
                      </p:stCondLst>
                      <p:childTnLst>
                        <p:par>
                          <p:cTn id="505" fill="hold">
                            <p:stCondLst>
                              <p:cond delay="0"/>
                            </p:stCondLst>
                            <p:childTnLst>
                              <p:par>
                                <p:cTn id="506" nodeType="clickEffect" fill="hold" presetClass="entr" presetID="4" presetSubtype="16">
                                  <p:stCondLst>
                                    <p:cond delay="0"/>
                                  </p:stCondLst>
                                  <p:childTnLst>
                                    <p:set>
                                      <p:cBhvr>
                                        <p:cTn id="507" dur="1" fill="hold">
                                          <p:stCondLst>
                                            <p:cond delay="0"/>
                                          </p:stCondLst>
                                        </p:cTn>
                                        <p:tgtEl>
                                          <p:spTgt spid="412"/>
                                        </p:tgtEl>
                                        <p:attrNameLst>
                                          <p:attrName>style.visibility</p:attrName>
                                        </p:attrNameLst>
                                      </p:cBhvr>
                                      <p:to>
                                        <p:strVal val="visible"/>
                                      </p:to>
                                    </p:set>
                                    <p:animEffect filter="box(in)" transition="in">
                                      <p:cBhvr additive="repl">
                                        <p:cTn id="508"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Picture 2" descr=""/>
          <p:cNvPicPr/>
          <p:nvPr/>
        </p:nvPicPr>
        <p:blipFill>
          <a:blip r:embed="rId1"/>
          <a:stretch/>
        </p:blipFill>
        <p:spPr>
          <a:xfrm>
            <a:off x="214200" y="1285920"/>
            <a:ext cx="8929440" cy="2881080"/>
          </a:xfrm>
          <a:prstGeom prst="rect">
            <a:avLst/>
          </a:prstGeom>
          <a:ln w="9525">
            <a:noFill/>
          </a:ln>
        </p:spPr>
      </p:pic>
      <p:pic>
        <p:nvPicPr>
          <p:cNvPr id="418" name="Picture 3" descr=""/>
          <p:cNvPicPr/>
          <p:nvPr/>
        </p:nvPicPr>
        <p:blipFill>
          <a:blip r:embed="rId2"/>
          <a:stretch/>
        </p:blipFill>
        <p:spPr>
          <a:xfrm>
            <a:off x="214200" y="4357800"/>
            <a:ext cx="8643600" cy="1142640"/>
          </a:xfrm>
          <a:prstGeom prst="rect">
            <a:avLst/>
          </a:prstGeom>
          <a:ln w="9525">
            <a:noFill/>
          </a:ln>
        </p:spPr>
      </p:pic>
      <p:sp>
        <p:nvSpPr>
          <p:cNvPr id="419" name="Title 1"/>
          <p:cNvSpPr/>
          <p:nvPr/>
        </p:nvSpPr>
        <p:spPr>
          <a:xfrm>
            <a:off x="285840" y="1000080"/>
            <a:ext cx="1571400" cy="285480"/>
          </a:xfrm>
          <a:prstGeom prst="rect">
            <a:avLst/>
          </a:prstGeom>
          <a:noFill/>
          <a:ln w="0">
            <a:noFill/>
          </a:ln>
        </p:spPr>
        <p:style>
          <a:lnRef idx="0"/>
          <a:fillRef idx="0"/>
          <a:effectRef idx="0"/>
          <a:fontRef idx="minor"/>
        </p:style>
        <p:txBody>
          <a:bodyPr anchor="ctr">
            <a:noAutofit/>
          </a:bodyPr>
          <a:p>
            <a:pPr>
              <a:lnSpc>
                <a:spcPct val="100000"/>
              </a:lnSpc>
              <a:tabLst>
                <a:tab algn="l" pos="0"/>
              </a:tabLst>
            </a:pPr>
            <a:r>
              <a:rPr b="1" lang="en-IN" sz="2000" spc="-1" strike="noStrike">
                <a:solidFill>
                  <a:srgbClr val="000000"/>
                </a:solidFill>
                <a:latin typeface="Calibri"/>
              </a:rPr>
              <a:t>Operation</a:t>
            </a:r>
            <a:endParaRPr b="0" lang="en-US" sz="2000" spc="-1" strike="noStrike">
              <a:solidFill>
                <a:srgbClr val="000000"/>
              </a:solidFill>
              <a:latin typeface="Arial"/>
            </a:endParaRPr>
          </a:p>
        </p:txBody>
      </p:sp>
      <p:pic>
        <p:nvPicPr>
          <p:cNvPr id="420" name="Picture 2" descr=""/>
          <p:cNvPicPr/>
          <p:nvPr/>
        </p:nvPicPr>
        <p:blipFill>
          <a:blip r:embed="rId3"/>
          <a:stretch/>
        </p:blipFill>
        <p:spPr>
          <a:xfrm>
            <a:off x="1928880" y="214200"/>
            <a:ext cx="4643280" cy="408600"/>
          </a:xfrm>
          <a:prstGeom prst="rect">
            <a:avLst/>
          </a:prstGeom>
          <a:ln w="9525">
            <a:noFill/>
          </a:ln>
        </p:spPr>
      </p:pic>
      <p:sp>
        <p:nvSpPr>
          <p:cNvPr id="421" name="TextBox 5"/>
          <p:cNvSpPr/>
          <p:nvPr/>
        </p:nvSpPr>
        <p:spPr>
          <a:xfrm>
            <a:off x="6786720" y="181080"/>
            <a:ext cx="12855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400" spc="-1" strike="noStrike">
                <a:solidFill>
                  <a:srgbClr val="000000"/>
                </a:solidFill>
                <a:latin typeface="Calibri"/>
              </a:rPr>
              <a:t>Cont...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Picture 3" descr=""/>
          <p:cNvPicPr/>
          <p:nvPr/>
        </p:nvPicPr>
        <p:blipFill>
          <a:blip r:embed="rId1"/>
          <a:stretch/>
        </p:blipFill>
        <p:spPr>
          <a:xfrm>
            <a:off x="285840" y="428760"/>
            <a:ext cx="8357760" cy="1504440"/>
          </a:xfrm>
          <a:prstGeom prst="rect">
            <a:avLst/>
          </a:prstGeom>
          <a:ln w="9525">
            <a:noFill/>
          </a:ln>
        </p:spPr>
      </p:pic>
      <p:pic>
        <p:nvPicPr>
          <p:cNvPr id="423" name="Picture 4" descr=""/>
          <p:cNvPicPr/>
          <p:nvPr/>
        </p:nvPicPr>
        <p:blipFill>
          <a:blip r:embed="rId2"/>
          <a:stretch/>
        </p:blipFill>
        <p:spPr>
          <a:xfrm>
            <a:off x="357120" y="2000160"/>
            <a:ext cx="8214840" cy="1071360"/>
          </a:xfrm>
          <a:prstGeom prst="rect">
            <a:avLst/>
          </a:prstGeom>
          <a:ln w="9525">
            <a:noFill/>
          </a:ln>
        </p:spPr>
      </p:pic>
      <p:pic>
        <p:nvPicPr>
          <p:cNvPr id="424" name="Picture 5" descr=""/>
          <p:cNvPicPr/>
          <p:nvPr/>
        </p:nvPicPr>
        <p:blipFill>
          <a:blip r:embed="rId3"/>
          <a:stretch/>
        </p:blipFill>
        <p:spPr>
          <a:xfrm>
            <a:off x="0" y="3500280"/>
            <a:ext cx="4571640" cy="3285720"/>
          </a:xfrm>
          <a:prstGeom prst="rect">
            <a:avLst/>
          </a:prstGeom>
          <a:ln w="9525">
            <a:noFill/>
          </a:ln>
        </p:spPr>
      </p:pic>
      <p:pic>
        <p:nvPicPr>
          <p:cNvPr id="425" name="Picture 7" descr=""/>
          <p:cNvPicPr/>
          <p:nvPr/>
        </p:nvPicPr>
        <p:blipFill>
          <a:blip r:embed="rId4"/>
          <a:stretch/>
        </p:blipFill>
        <p:spPr>
          <a:xfrm>
            <a:off x="4572000" y="3143160"/>
            <a:ext cx="4571640" cy="3714480"/>
          </a:xfrm>
          <a:prstGeom prst="rect">
            <a:avLst/>
          </a:prstGeom>
          <a:ln w="9525">
            <a:noFill/>
          </a:ln>
        </p:spPr>
      </p:pic>
      <p:pic>
        <p:nvPicPr>
          <p:cNvPr id="426" name="Picture 2" descr=""/>
          <p:cNvPicPr/>
          <p:nvPr/>
        </p:nvPicPr>
        <p:blipFill>
          <a:blip r:embed="rId5"/>
          <a:stretch/>
        </p:blipFill>
        <p:spPr>
          <a:xfrm>
            <a:off x="2214720" y="0"/>
            <a:ext cx="5067000" cy="390240"/>
          </a:xfrm>
          <a:prstGeom prst="rect">
            <a:avLst/>
          </a:prstGeom>
          <a:ln w="9525">
            <a:noFill/>
          </a:ln>
        </p:spPr>
      </p:pic>
      <p:pic>
        <p:nvPicPr>
          <p:cNvPr id="427" name="Picture 4" descr=""/>
          <p:cNvPicPr/>
          <p:nvPr/>
        </p:nvPicPr>
        <p:blipFill>
          <a:blip r:embed="rId6"/>
          <a:stretch/>
        </p:blipFill>
        <p:spPr>
          <a:xfrm>
            <a:off x="928800" y="3143160"/>
            <a:ext cx="3057120" cy="590040"/>
          </a:xfrm>
          <a:prstGeom prst="rect">
            <a:avLst/>
          </a:prstGeom>
          <a:ln w="9525">
            <a:solidFill>
              <a:srgbClr val="4f81bd"/>
            </a:solidFill>
            <a:miter/>
          </a:ln>
        </p:spPr>
      </p:pic>
      <p:pic>
        <p:nvPicPr>
          <p:cNvPr id="428" name="Picture 5" descr=""/>
          <p:cNvPicPr/>
          <p:nvPr/>
        </p:nvPicPr>
        <p:blipFill>
          <a:blip r:embed="rId7"/>
          <a:stretch/>
        </p:blipFill>
        <p:spPr>
          <a:xfrm>
            <a:off x="4214880" y="2928960"/>
            <a:ext cx="1752120" cy="285480"/>
          </a:xfrm>
          <a:prstGeom prst="rect">
            <a:avLst/>
          </a:prstGeom>
          <a:ln w="9525">
            <a:solidFill>
              <a:srgbClr val="4f81bd"/>
            </a:solidFill>
            <a:miter/>
          </a:ln>
        </p:spPr>
      </p:pic>
    </p:spTree>
  </p:cSld>
  <mc:AlternateContent>
    <mc:Choice Requires="p14">
      <p:transition spd="slow" p14:dur="2000"/>
    </mc:Choice>
    <mc:Fallback>
      <p:transition spd="slow"/>
    </mc:Fallback>
  </mc:AlternateContent>
  <p:timing>
    <p:tnLst>
      <p:par>
        <p:cTn id="509" dur="indefinite" restart="never" nodeType="tmRoot">
          <p:childTnLst>
            <p:seq>
              <p:cTn id="510" dur="indefinite" nodeType="mainSeq">
                <p:childTnLst>
                  <p:par>
                    <p:cTn id="511" fill="hold">
                      <p:stCondLst>
                        <p:cond delay="indefinite"/>
                      </p:stCondLst>
                      <p:childTnLst>
                        <p:par>
                          <p:cTn id="512" fill="hold">
                            <p:stCondLst>
                              <p:cond delay="0"/>
                            </p:stCondLst>
                            <p:childTnLst>
                              <p:par>
                                <p:cTn id="513" nodeType="clickEffect" fill="hold" presetClass="entr" presetID="4" presetSubtype="16">
                                  <p:stCondLst>
                                    <p:cond delay="0"/>
                                  </p:stCondLst>
                                  <p:childTnLst>
                                    <p:set>
                                      <p:cBhvr>
                                        <p:cTn id="514" dur="1" fill="hold">
                                          <p:stCondLst>
                                            <p:cond delay="0"/>
                                          </p:stCondLst>
                                        </p:cTn>
                                        <p:tgtEl>
                                          <p:spTgt spid="424"/>
                                        </p:tgtEl>
                                        <p:attrNameLst>
                                          <p:attrName>style.visibility</p:attrName>
                                        </p:attrNameLst>
                                      </p:cBhvr>
                                      <p:to>
                                        <p:strVal val="visible"/>
                                      </p:to>
                                    </p:set>
                                    <p:animEffect filter="box(in)" transition="in">
                                      <p:cBhvr additive="repl">
                                        <p:cTn id="515" dur="500"/>
                                        <p:tgtEl>
                                          <p:spTgt spid="424"/>
                                        </p:tgtEl>
                                      </p:cBhvr>
                                    </p:animEffec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4" presetSubtype="16">
                                  <p:stCondLst>
                                    <p:cond delay="0"/>
                                  </p:stCondLst>
                                  <p:childTnLst>
                                    <p:set>
                                      <p:cBhvr>
                                        <p:cTn id="519" dur="1" fill="hold">
                                          <p:stCondLst>
                                            <p:cond delay="0"/>
                                          </p:stCondLst>
                                        </p:cTn>
                                        <p:tgtEl>
                                          <p:spTgt spid="425"/>
                                        </p:tgtEl>
                                        <p:attrNameLst>
                                          <p:attrName>style.visibility</p:attrName>
                                        </p:attrNameLst>
                                      </p:cBhvr>
                                      <p:to>
                                        <p:strVal val="visible"/>
                                      </p:to>
                                    </p:set>
                                    <p:animEffect filter="box(in)" transition="in">
                                      <p:cBhvr additive="repl">
                                        <p:cTn id="520" dur="5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Picture 6" descr=""/>
          <p:cNvPicPr/>
          <p:nvPr/>
        </p:nvPicPr>
        <p:blipFill>
          <a:blip r:embed="rId1"/>
          <a:stretch/>
        </p:blipFill>
        <p:spPr>
          <a:xfrm>
            <a:off x="4143240" y="4357800"/>
            <a:ext cx="4785840" cy="2471400"/>
          </a:xfrm>
          <a:prstGeom prst="rect">
            <a:avLst/>
          </a:prstGeom>
          <a:ln w="9525">
            <a:noFill/>
          </a:ln>
        </p:spPr>
      </p:pic>
      <p:pic>
        <p:nvPicPr>
          <p:cNvPr id="430" name="Picture 5" descr=""/>
          <p:cNvPicPr/>
          <p:nvPr/>
        </p:nvPicPr>
        <p:blipFill>
          <a:blip r:embed="rId2"/>
          <a:stretch/>
        </p:blipFill>
        <p:spPr>
          <a:xfrm>
            <a:off x="6072120" y="1071720"/>
            <a:ext cx="1999800" cy="407160"/>
          </a:xfrm>
          <a:prstGeom prst="rect">
            <a:avLst/>
          </a:prstGeom>
          <a:ln w="9525">
            <a:solidFill>
              <a:srgbClr val="4f81bd"/>
            </a:solidFill>
            <a:miter/>
          </a:ln>
        </p:spPr>
      </p:pic>
      <p:pic>
        <p:nvPicPr>
          <p:cNvPr id="431" name="Picture 2" descr=""/>
          <p:cNvPicPr/>
          <p:nvPr/>
        </p:nvPicPr>
        <p:blipFill>
          <a:blip r:embed="rId3"/>
          <a:stretch/>
        </p:blipFill>
        <p:spPr>
          <a:xfrm>
            <a:off x="1857240" y="214200"/>
            <a:ext cx="5214600" cy="420840"/>
          </a:xfrm>
          <a:prstGeom prst="rect">
            <a:avLst/>
          </a:prstGeom>
          <a:ln w="9525">
            <a:noFill/>
          </a:ln>
        </p:spPr>
      </p:pic>
      <p:pic>
        <p:nvPicPr>
          <p:cNvPr id="432" name="Picture 3" descr=""/>
          <p:cNvPicPr/>
          <p:nvPr/>
        </p:nvPicPr>
        <p:blipFill>
          <a:blip r:embed="rId4"/>
          <a:stretch/>
        </p:blipFill>
        <p:spPr>
          <a:xfrm>
            <a:off x="642960" y="1071720"/>
            <a:ext cx="4643280" cy="428400"/>
          </a:xfrm>
          <a:prstGeom prst="rect">
            <a:avLst/>
          </a:prstGeom>
          <a:ln w="9525">
            <a:solidFill>
              <a:srgbClr val="4f81bd"/>
            </a:solidFill>
            <a:miter/>
          </a:ln>
        </p:spPr>
      </p:pic>
      <p:pic>
        <p:nvPicPr>
          <p:cNvPr id="433" name="Picture 4" descr=""/>
          <p:cNvPicPr/>
          <p:nvPr/>
        </p:nvPicPr>
        <p:blipFill>
          <a:blip r:embed="rId5"/>
          <a:stretch/>
        </p:blipFill>
        <p:spPr>
          <a:xfrm>
            <a:off x="500040" y="1643040"/>
            <a:ext cx="8072280" cy="2571480"/>
          </a:xfrm>
          <a:prstGeom prst="rect">
            <a:avLst/>
          </a:prstGeom>
          <a:ln w="9525">
            <a:noFill/>
          </a:ln>
        </p:spPr>
      </p:pic>
      <p:pic>
        <p:nvPicPr>
          <p:cNvPr id="434" name="Picture 5" descr=""/>
          <p:cNvPicPr/>
          <p:nvPr/>
        </p:nvPicPr>
        <p:blipFill>
          <a:blip r:embed="rId6"/>
          <a:stretch/>
        </p:blipFill>
        <p:spPr>
          <a:xfrm>
            <a:off x="0" y="4357800"/>
            <a:ext cx="4071600" cy="2499840"/>
          </a:xfrm>
          <a:prstGeom prst="rect">
            <a:avLst/>
          </a:prstGeom>
          <a:ln w="9525">
            <a:noFill/>
          </a:ln>
        </p:spPr>
      </p:pic>
    </p:spTree>
  </p:cSld>
  <mc:AlternateContent>
    <mc:Choice Requires="p14">
      <p:transition spd="slow" p14:dur="2000"/>
    </mc:Choice>
    <mc:Fallback>
      <p:transition spd="slow"/>
    </mc:Fallback>
  </mc:AlternateContent>
  <p:timing>
    <p:tnLst>
      <p:par>
        <p:cTn id="521" dur="indefinite" restart="never" nodeType="tmRoot">
          <p:childTnLst>
            <p:seq>
              <p:cTn id="522" dur="indefinite" nodeType="mainSeq">
                <p:childTnLst>
                  <p:par>
                    <p:cTn id="523" fill="hold">
                      <p:stCondLst>
                        <p:cond delay="indefinite"/>
                      </p:stCondLst>
                      <p:childTnLst>
                        <p:par>
                          <p:cTn id="524" fill="hold">
                            <p:stCondLst>
                              <p:cond delay="0"/>
                            </p:stCondLst>
                            <p:childTnLst>
                              <p:par>
                                <p:cTn id="525" nodeType="clickEffect" fill="hold" presetClass="entr" presetID="4" presetSubtype="16">
                                  <p:stCondLst>
                                    <p:cond delay="0"/>
                                  </p:stCondLst>
                                  <p:childTnLst>
                                    <p:set>
                                      <p:cBhvr>
                                        <p:cTn id="526" dur="1" fill="hold">
                                          <p:stCondLst>
                                            <p:cond delay="0"/>
                                          </p:stCondLst>
                                        </p:cTn>
                                        <p:tgtEl>
                                          <p:spTgt spid="429"/>
                                        </p:tgtEl>
                                        <p:attrNameLst>
                                          <p:attrName>style.visibility</p:attrName>
                                        </p:attrNameLst>
                                      </p:cBhvr>
                                      <p:to>
                                        <p:strVal val="visible"/>
                                      </p:to>
                                    </p:set>
                                    <p:animEffect filter="box(in)" transition="in">
                                      <p:cBhvr additive="repl">
                                        <p:cTn id="527" dur="5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Picture 2" descr=""/>
          <p:cNvPicPr/>
          <p:nvPr/>
        </p:nvPicPr>
        <p:blipFill>
          <a:blip r:embed="rId1"/>
          <a:stretch/>
        </p:blipFill>
        <p:spPr>
          <a:xfrm>
            <a:off x="2000160" y="0"/>
            <a:ext cx="6375600" cy="428400"/>
          </a:xfrm>
          <a:prstGeom prst="rect">
            <a:avLst/>
          </a:prstGeom>
          <a:ln w="9525">
            <a:noFill/>
          </a:ln>
        </p:spPr>
      </p:pic>
      <p:pic>
        <p:nvPicPr>
          <p:cNvPr id="436" name="Picture 3" descr=""/>
          <p:cNvPicPr/>
          <p:nvPr/>
        </p:nvPicPr>
        <p:blipFill>
          <a:blip r:embed="rId2"/>
          <a:stretch/>
        </p:blipFill>
        <p:spPr>
          <a:xfrm>
            <a:off x="214200" y="500040"/>
            <a:ext cx="8643600" cy="933120"/>
          </a:xfrm>
          <a:prstGeom prst="rect">
            <a:avLst/>
          </a:prstGeom>
          <a:ln w="9525">
            <a:noFill/>
          </a:ln>
        </p:spPr>
      </p:pic>
      <p:pic>
        <p:nvPicPr>
          <p:cNvPr id="437" name="Picture 2" descr=""/>
          <p:cNvPicPr/>
          <p:nvPr/>
        </p:nvPicPr>
        <p:blipFill>
          <a:blip r:embed="rId3"/>
          <a:stretch/>
        </p:blipFill>
        <p:spPr>
          <a:xfrm>
            <a:off x="0" y="1428840"/>
            <a:ext cx="5643360" cy="2999880"/>
          </a:xfrm>
          <a:prstGeom prst="rect">
            <a:avLst/>
          </a:prstGeom>
          <a:ln w="9525">
            <a:noFill/>
          </a:ln>
        </p:spPr>
      </p:pic>
      <p:pic>
        <p:nvPicPr>
          <p:cNvPr id="438" name="Picture 5" descr=""/>
          <p:cNvPicPr/>
          <p:nvPr/>
        </p:nvPicPr>
        <p:blipFill>
          <a:blip r:embed="rId4"/>
          <a:stretch/>
        </p:blipFill>
        <p:spPr>
          <a:xfrm>
            <a:off x="5786280" y="1285920"/>
            <a:ext cx="3357360" cy="2857320"/>
          </a:xfrm>
          <a:prstGeom prst="rect">
            <a:avLst/>
          </a:prstGeom>
          <a:ln w="9525">
            <a:noFill/>
          </a:ln>
        </p:spPr>
      </p:pic>
      <p:pic>
        <p:nvPicPr>
          <p:cNvPr id="439" name="Picture 6" descr=""/>
          <p:cNvPicPr/>
          <p:nvPr/>
        </p:nvPicPr>
        <p:blipFill>
          <a:blip r:embed="rId5"/>
          <a:stretch/>
        </p:blipFill>
        <p:spPr>
          <a:xfrm>
            <a:off x="571320" y="4214880"/>
            <a:ext cx="8072280" cy="2499840"/>
          </a:xfrm>
          <a:prstGeom prst="rect">
            <a:avLst/>
          </a:prstGeom>
          <a:ln w="9525">
            <a:noFill/>
          </a:ln>
        </p:spPr>
      </p:pic>
    </p:spTree>
  </p:cSld>
  <mc:AlternateContent>
    <mc:Choice Requires="p14">
      <p:transition spd="slow" p14:dur="2000"/>
    </mc:Choice>
    <mc:Fallback>
      <p:transition spd="slow"/>
    </mc:Fallback>
  </mc:AlternateContent>
  <p:timing>
    <p:tnLst>
      <p:par>
        <p:cTn id="528" dur="indefinite" restart="never" nodeType="tmRoot">
          <p:childTnLst>
            <p:seq>
              <p:cTn id="529" dur="indefinite" nodeType="mainSeq">
                <p:childTnLst>
                  <p:par>
                    <p:cTn id="530" fill="hold">
                      <p:stCondLst>
                        <p:cond delay="indefinite"/>
                      </p:stCondLst>
                      <p:childTnLst>
                        <p:par>
                          <p:cTn id="531" fill="hold">
                            <p:stCondLst>
                              <p:cond delay="0"/>
                            </p:stCondLst>
                            <p:childTnLst>
                              <p:par>
                                <p:cTn id="532" nodeType="clickEffect" fill="hold" presetClass="entr" presetID="4" presetSubtype="16">
                                  <p:stCondLst>
                                    <p:cond delay="0"/>
                                  </p:stCondLst>
                                  <p:childTnLst>
                                    <p:set>
                                      <p:cBhvr>
                                        <p:cTn id="533" dur="1" fill="hold">
                                          <p:stCondLst>
                                            <p:cond delay="0"/>
                                          </p:stCondLst>
                                        </p:cTn>
                                        <p:tgtEl>
                                          <p:spTgt spid="437"/>
                                        </p:tgtEl>
                                        <p:attrNameLst>
                                          <p:attrName>style.visibility</p:attrName>
                                        </p:attrNameLst>
                                      </p:cBhvr>
                                      <p:to>
                                        <p:strVal val="visible"/>
                                      </p:to>
                                    </p:set>
                                    <p:animEffect filter="box(in)" transition="in">
                                      <p:cBhvr additive="repl">
                                        <p:cTn id="534" dur="500"/>
                                        <p:tgtEl>
                                          <p:spTgt spid="437"/>
                                        </p:tgtEl>
                                      </p:cBhvr>
                                    </p:animEffec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4" presetSubtype="16">
                                  <p:stCondLst>
                                    <p:cond delay="0"/>
                                  </p:stCondLst>
                                  <p:childTnLst>
                                    <p:set>
                                      <p:cBhvr>
                                        <p:cTn id="538" dur="1" fill="hold">
                                          <p:stCondLst>
                                            <p:cond delay="0"/>
                                          </p:stCondLst>
                                        </p:cTn>
                                        <p:tgtEl>
                                          <p:spTgt spid="439"/>
                                        </p:tgtEl>
                                        <p:attrNameLst>
                                          <p:attrName>style.visibility</p:attrName>
                                        </p:attrNameLst>
                                      </p:cBhvr>
                                      <p:to>
                                        <p:strVal val="visible"/>
                                      </p:to>
                                    </p:set>
                                    <p:animEffect filter="box(in)" transition="in">
                                      <p:cBhvr additive="repl">
                                        <p:cTn id="539" dur="500"/>
                                        <p:tgtEl>
                                          <p:spTgt spid="439"/>
                                        </p:tgtEl>
                                      </p:cBhvr>
                                    </p:animEffect>
                                  </p:childTn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4" presetSubtype="16">
                                  <p:stCondLst>
                                    <p:cond delay="0"/>
                                  </p:stCondLst>
                                  <p:childTnLst>
                                    <p:set>
                                      <p:cBhvr>
                                        <p:cTn id="543" dur="1" fill="hold">
                                          <p:stCondLst>
                                            <p:cond delay="0"/>
                                          </p:stCondLst>
                                        </p:cTn>
                                        <p:tgtEl>
                                          <p:spTgt spid="438"/>
                                        </p:tgtEl>
                                        <p:attrNameLst>
                                          <p:attrName>style.visibility</p:attrName>
                                        </p:attrNameLst>
                                      </p:cBhvr>
                                      <p:to>
                                        <p:strVal val="visible"/>
                                      </p:to>
                                    </p:set>
                                    <p:animEffect filter="box(in)" transition="in">
                                      <p:cBhvr additive="repl">
                                        <p:cTn id="544" dur="5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Picture 3" descr=""/>
          <p:cNvPicPr/>
          <p:nvPr/>
        </p:nvPicPr>
        <p:blipFill>
          <a:blip r:embed="rId1"/>
          <a:stretch/>
        </p:blipFill>
        <p:spPr>
          <a:xfrm>
            <a:off x="2357280" y="71280"/>
            <a:ext cx="4785840" cy="338400"/>
          </a:xfrm>
          <a:prstGeom prst="rect">
            <a:avLst/>
          </a:prstGeom>
          <a:ln w="9525">
            <a:noFill/>
          </a:ln>
        </p:spPr>
      </p:pic>
      <p:pic>
        <p:nvPicPr>
          <p:cNvPr id="441" name="Picture 4" descr=""/>
          <p:cNvPicPr/>
          <p:nvPr/>
        </p:nvPicPr>
        <p:blipFill>
          <a:blip r:embed="rId2"/>
          <a:stretch/>
        </p:blipFill>
        <p:spPr>
          <a:xfrm>
            <a:off x="214200" y="571320"/>
            <a:ext cx="8429400" cy="3142800"/>
          </a:xfrm>
          <a:prstGeom prst="rect">
            <a:avLst/>
          </a:prstGeom>
          <a:ln w="9525">
            <a:noFill/>
          </a:ln>
        </p:spPr>
      </p:pic>
      <p:pic>
        <p:nvPicPr>
          <p:cNvPr id="442" name="Picture 5" descr=""/>
          <p:cNvPicPr/>
          <p:nvPr/>
        </p:nvPicPr>
        <p:blipFill>
          <a:blip r:embed="rId3"/>
          <a:stretch/>
        </p:blipFill>
        <p:spPr>
          <a:xfrm>
            <a:off x="1143000" y="3429000"/>
            <a:ext cx="771120" cy="228240"/>
          </a:xfrm>
          <a:prstGeom prst="rect">
            <a:avLst/>
          </a:prstGeom>
          <a:ln w="9525">
            <a:noFill/>
          </a:ln>
        </p:spPr>
      </p:pic>
      <p:pic>
        <p:nvPicPr>
          <p:cNvPr id="443" name="Picture 6" descr=""/>
          <p:cNvPicPr/>
          <p:nvPr/>
        </p:nvPicPr>
        <p:blipFill>
          <a:blip r:embed="rId4"/>
          <a:stretch/>
        </p:blipFill>
        <p:spPr>
          <a:xfrm>
            <a:off x="142920" y="4000680"/>
            <a:ext cx="3571560" cy="2642760"/>
          </a:xfrm>
          <a:prstGeom prst="rect">
            <a:avLst/>
          </a:prstGeom>
          <a:ln w="9525">
            <a:noFill/>
          </a:ln>
        </p:spPr>
      </p:pic>
      <p:pic>
        <p:nvPicPr>
          <p:cNvPr id="444" name="Picture 7" descr=""/>
          <p:cNvPicPr/>
          <p:nvPr/>
        </p:nvPicPr>
        <p:blipFill>
          <a:blip r:embed="rId5"/>
          <a:stretch/>
        </p:blipFill>
        <p:spPr>
          <a:xfrm>
            <a:off x="3857760" y="3857760"/>
            <a:ext cx="5071680" cy="2999880"/>
          </a:xfrm>
          <a:prstGeom prst="rect">
            <a:avLst/>
          </a:prstGeom>
          <a:ln w="9525">
            <a:noFill/>
          </a:ln>
        </p:spPr>
      </p:pic>
    </p:spTree>
  </p:cSld>
  <mc:AlternateContent>
    <mc:Choice Requires="p14">
      <p:transition spd="slow" p14:dur="2000"/>
    </mc:Choice>
    <mc:Fallback>
      <p:transition spd="slow"/>
    </mc:Fallback>
  </mc:AlternateContent>
  <p:timing>
    <p:tnLst>
      <p:par>
        <p:cTn id="545" dur="indefinite" restart="never" nodeType="tmRoot">
          <p:childTnLst>
            <p:seq>
              <p:cTn id="546" dur="indefinite" nodeType="mainSeq">
                <p:childTnLst>
                  <p:par>
                    <p:cTn id="547" fill="hold">
                      <p:stCondLst>
                        <p:cond delay="indefinite"/>
                      </p:stCondLst>
                      <p:childTnLst>
                        <p:par>
                          <p:cTn id="548" fill="hold">
                            <p:stCondLst>
                              <p:cond delay="0"/>
                            </p:stCondLst>
                            <p:childTnLst>
                              <p:par>
                                <p:cTn id="549" nodeType="clickEffect" fill="hold" presetClass="entr" presetID="4" presetSubtype="16">
                                  <p:stCondLst>
                                    <p:cond delay="0"/>
                                  </p:stCondLst>
                                  <p:childTnLst>
                                    <p:set>
                                      <p:cBhvr>
                                        <p:cTn id="550" dur="1" fill="hold">
                                          <p:stCondLst>
                                            <p:cond delay="0"/>
                                          </p:stCondLst>
                                        </p:cTn>
                                        <p:tgtEl>
                                          <p:spTgt spid="443"/>
                                        </p:tgtEl>
                                        <p:attrNameLst>
                                          <p:attrName>style.visibility</p:attrName>
                                        </p:attrNameLst>
                                      </p:cBhvr>
                                      <p:to>
                                        <p:strVal val="visible"/>
                                      </p:to>
                                    </p:set>
                                    <p:animEffect filter="box(in)" transition="in">
                                      <p:cBhvr additive="repl">
                                        <p:cTn id="551" dur="500"/>
                                        <p:tgtEl>
                                          <p:spTgt spid="443"/>
                                        </p:tgtEl>
                                      </p:cBhvr>
                                    </p:animEffect>
                                  </p:childTnLst>
                                </p:cTn>
                              </p:par>
                            </p:childTnLst>
                          </p:cTn>
                        </p:par>
                      </p:childTnLst>
                    </p:cTn>
                  </p:par>
                  <p:par>
                    <p:cTn id="552" fill="hold">
                      <p:stCondLst>
                        <p:cond delay="indefinite"/>
                      </p:stCondLst>
                      <p:childTnLst>
                        <p:par>
                          <p:cTn id="553" fill="hold">
                            <p:stCondLst>
                              <p:cond delay="0"/>
                            </p:stCondLst>
                            <p:childTnLst>
                              <p:par>
                                <p:cTn id="554" nodeType="clickEffect" fill="hold" presetClass="entr" presetID="4" presetSubtype="16">
                                  <p:stCondLst>
                                    <p:cond delay="0"/>
                                  </p:stCondLst>
                                  <p:childTnLst>
                                    <p:set>
                                      <p:cBhvr>
                                        <p:cTn id="555" dur="1" fill="hold">
                                          <p:stCondLst>
                                            <p:cond delay="0"/>
                                          </p:stCondLst>
                                        </p:cTn>
                                        <p:tgtEl>
                                          <p:spTgt spid="444"/>
                                        </p:tgtEl>
                                        <p:attrNameLst>
                                          <p:attrName>style.visibility</p:attrName>
                                        </p:attrNameLst>
                                      </p:cBhvr>
                                      <p:to>
                                        <p:strVal val="visible"/>
                                      </p:to>
                                    </p:set>
                                    <p:animEffect filter="box(in)" transition="in">
                                      <p:cBhvr additive="repl">
                                        <p:cTn id="556"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a:noFill/>
          <a:ln w="0">
            <a:noFill/>
          </a:ln>
        </p:spPr>
        <p:txBody>
          <a:bodyPr anchor="ctr">
            <a:normAutofit fontScale="80000"/>
          </a:bodyPr>
          <a:p>
            <a:pPr indent="0" algn="ctr">
              <a:lnSpc>
                <a:spcPct val="100000"/>
              </a:lnSpc>
              <a:buNone/>
            </a:pPr>
            <a:r>
              <a:rPr b="1" lang="en-US" sz="4400" spc="-1" strike="noStrike">
                <a:solidFill>
                  <a:srgbClr val="000000"/>
                </a:solidFill>
                <a:latin typeface="Calibri"/>
              </a:rPr>
              <a:t>Level triggering</a:t>
            </a:r>
            <a:br>
              <a:rPr sz="4400"/>
            </a:br>
            <a:endParaRPr b="0" lang="en-US" sz="4400" spc="-1" strike="noStrike">
              <a:solidFill>
                <a:srgbClr val="000000"/>
              </a:solidFill>
              <a:latin typeface="Calibri"/>
            </a:endParaRPr>
          </a:p>
        </p:txBody>
      </p:sp>
      <p:sp>
        <p:nvSpPr>
          <p:cNvPr id="62" name="PlaceHolder 2"/>
          <p:cNvSpPr>
            <a:spLocks noGrp="1"/>
          </p:cNvSpPr>
          <p:nvPr>
            <p:ph/>
          </p:nvPr>
        </p:nvSpPr>
        <p:spPr>
          <a:xfrm>
            <a:off x="457200" y="1071720"/>
            <a:ext cx="8229240" cy="5054400"/>
          </a:xfrm>
          <a:prstGeom prst="rect">
            <a:avLst/>
          </a:prstGeom>
          <a:noFill/>
          <a:ln w="0">
            <a:noFill/>
          </a:ln>
        </p:spPr>
        <p:txBody>
          <a:bodyPr anchor="t">
            <a:normAutofit/>
          </a:bodyPr>
          <a:p>
            <a:pPr marL="343080" indent="-343080" algn="just">
              <a:lnSpc>
                <a:spcPct val="100000"/>
              </a:lnSpc>
              <a:spcBef>
                <a:spcPts val="641"/>
              </a:spcBef>
              <a:buClr>
                <a:srgbClr val="000000"/>
              </a:buClr>
              <a:buFont typeface="Arial"/>
              <a:buChar char="•"/>
            </a:pPr>
            <a:r>
              <a:rPr b="0" lang="en-US" sz="3200" spc="-1" strike="noStrike">
                <a:solidFill>
                  <a:srgbClr val="000000"/>
                </a:solidFill>
                <a:latin typeface="Calibri"/>
              </a:rPr>
              <a:t>Positive level triggering- </a:t>
            </a:r>
            <a:r>
              <a:rPr b="0" lang="en-US" sz="2400" spc="-1" strike="noStrike">
                <a:solidFill>
                  <a:srgbClr val="000000"/>
                </a:solidFill>
                <a:latin typeface="Times New Roman"/>
              </a:rPr>
              <a:t>If the sequential circuit is operated with the clock signal when it is in </a:t>
            </a:r>
            <a:r>
              <a:rPr b="1" lang="en-US" sz="2400" spc="-1" strike="noStrike">
                <a:solidFill>
                  <a:srgbClr val="000000"/>
                </a:solidFill>
                <a:latin typeface="Times New Roman"/>
              </a:rPr>
              <a:t>Logic High</a:t>
            </a:r>
            <a:r>
              <a:rPr b="0" lang="en-US" sz="2400" spc="-1" strike="noStrike">
                <a:solidFill>
                  <a:srgbClr val="000000"/>
                </a:solidFill>
                <a:latin typeface="Times New Roman"/>
              </a:rPr>
              <a:t>, then that type of triggering is known as </a:t>
            </a:r>
            <a:r>
              <a:rPr b="1" lang="en-US" sz="2400" spc="-1" strike="noStrike">
                <a:solidFill>
                  <a:srgbClr val="000000"/>
                </a:solidFill>
                <a:latin typeface="Times New Roman"/>
              </a:rPr>
              <a:t>Positive level triggering</a:t>
            </a:r>
            <a:endParaRPr b="0" lang="en-US" sz="24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Negative level triggering- I</a:t>
            </a:r>
            <a:r>
              <a:rPr b="0" lang="en-US" sz="2000" spc="-1" strike="noStrike">
                <a:solidFill>
                  <a:srgbClr val="000000"/>
                </a:solidFill>
                <a:latin typeface="Times New Roman"/>
              </a:rPr>
              <a:t>f the sequential </a:t>
            </a:r>
            <a:r>
              <a:rPr b="0" lang="en-US" sz="2400" spc="-1" strike="noStrike">
                <a:solidFill>
                  <a:srgbClr val="000000"/>
                </a:solidFill>
                <a:latin typeface="Times New Roman"/>
              </a:rPr>
              <a:t>circuit is operated with the clock signal when it is in </a:t>
            </a:r>
            <a:r>
              <a:rPr b="1" lang="en-US" sz="2400" spc="-1" strike="noStrike">
                <a:solidFill>
                  <a:srgbClr val="000000"/>
                </a:solidFill>
                <a:latin typeface="Times New Roman"/>
              </a:rPr>
              <a:t>Logic Low</a:t>
            </a:r>
            <a:r>
              <a:rPr b="0" lang="en-US" sz="2400" spc="-1" strike="noStrike">
                <a:solidFill>
                  <a:srgbClr val="000000"/>
                </a:solidFill>
                <a:latin typeface="Times New Roman"/>
              </a:rPr>
              <a:t>, then that type of triggering is known as </a:t>
            </a:r>
            <a:r>
              <a:rPr b="1" lang="en-US" sz="2400" spc="-1" strike="noStrike">
                <a:solidFill>
                  <a:srgbClr val="000000"/>
                </a:solidFill>
                <a:latin typeface="Times New Roman"/>
              </a:rPr>
              <a:t>Negative level triggering</a:t>
            </a:r>
            <a:r>
              <a:rPr b="0" lang="en-US" sz="2400" spc="-1" strike="noStrike">
                <a:solidFill>
                  <a:srgbClr val="000000"/>
                </a:solidFill>
                <a:latin typeface="Times New Roman"/>
              </a:rPr>
              <a:t>. </a:t>
            </a:r>
            <a:endParaRPr b="0" lang="en-US" sz="2400" spc="-1" strike="noStrike">
              <a:solidFill>
                <a:srgbClr val="000000"/>
              </a:solidFill>
              <a:latin typeface="Calibri"/>
            </a:endParaRPr>
          </a:p>
        </p:txBody>
      </p:sp>
      <p:pic>
        <p:nvPicPr>
          <p:cNvPr id="63" name="Picture 1" descr=""/>
          <p:cNvPicPr/>
          <p:nvPr/>
        </p:nvPicPr>
        <p:blipFill>
          <a:blip r:embed="rId1"/>
          <a:stretch/>
        </p:blipFill>
        <p:spPr>
          <a:xfrm>
            <a:off x="1714320" y="2357280"/>
            <a:ext cx="5790960" cy="756720"/>
          </a:xfrm>
          <a:prstGeom prst="rect">
            <a:avLst/>
          </a:prstGeom>
          <a:ln w="9525">
            <a:noFill/>
          </a:ln>
        </p:spPr>
      </p:pic>
      <p:pic>
        <p:nvPicPr>
          <p:cNvPr id="64" name="Picture 3" descr=""/>
          <p:cNvPicPr/>
          <p:nvPr/>
        </p:nvPicPr>
        <p:blipFill>
          <a:blip r:embed="rId2"/>
          <a:stretch/>
        </p:blipFill>
        <p:spPr>
          <a:xfrm>
            <a:off x="1928880" y="5072040"/>
            <a:ext cx="5648040" cy="875880"/>
          </a:xfrm>
          <a:prstGeom prst="rect">
            <a:avLst/>
          </a:prstGeom>
          <a:ln w="9525">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1" lang="en-IN" sz="4400" spc="-1" strike="noStrike">
                <a:solidFill>
                  <a:srgbClr val="000000"/>
                </a:solidFill>
                <a:latin typeface="Calibri"/>
              </a:rPr>
              <a:t>MOD ( Modulus) Counter</a:t>
            </a:r>
            <a:endParaRPr b="0" lang="en-US" sz="4400" spc="-1" strike="noStrike">
              <a:solidFill>
                <a:srgbClr val="000000"/>
              </a:solidFill>
              <a:latin typeface="Calibri"/>
            </a:endParaRPr>
          </a:p>
        </p:txBody>
      </p:sp>
      <p:sp>
        <p:nvSpPr>
          <p:cNvPr id="446" name="PlaceHolder 2"/>
          <p:cNvSpPr>
            <a:spLocks noGrp="1"/>
          </p:cNvSpPr>
          <p:nvPr>
            <p:ph/>
          </p:nvPr>
        </p:nvSpPr>
        <p:spPr>
          <a:xfrm>
            <a:off x="285840" y="1600200"/>
            <a:ext cx="8643600" cy="2971440"/>
          </a:xfrm>
          <a:prstGeom prst="rect">
            <a:avLst/>
          </a:prstGeom>
          <a:noFill/>
          <a:ln w="0">
            <a:noFill/>
          </a:ln>
        </p:spPr>
        <p:txBody>
          <a:bodyPr anchor="t">
            <a:normAutofit/>
          </a:bodyPr>
          <a:p>
            <a:pPr indent="0" algn="just">
              <a:lnSpc>
                <a:spcPct val="100000"/>
              </a:lnSpc>
              <a:spcBef>
                <a:spcPts val="479"/>
              </a:spcBef>
              <a:buNone/>
              <a:tabLst>
                <a:tab algn="l" pos="0"/>
              </a:tabLst>
            </a:pPr>
            <a:r>
              <a:rPr b="0" lang="en-IN" sz="2400" spc="-1" strike="noStrike">
                <a:solidFill>
                  <a:srgbClr val="000000"/>
                </a:solidFill>
                <a:latin typeface="Calibri"/>
              </a:rPr>
              <a:t>     </a:t>
            </a:r>
            <a:r>
              <a:rPr b="0" lang="en-IN" sz="2400" spc="-1" strike="noStrike">
                <a:solidFill>
                  <a:srgbClr val="000000"/>
                </a:solidFill>
                <a:latin typeface="Calibri"/>
              </a:rPr>
              <a:t>Flip-Flops can be connected together to perform counting operations. Such a group of Flip- Flops is a counter. The number of Flip-Flops used and the way in which they are connected determine the number of states (called the modulus) and also the specific sequence of states that the counter goes through during each complete cycle.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Picture 2" descr=""/>
          <p:cNvPicPr/>
          <p:nvPr/>
        </p:nvPicPr>
        <p:blipFill>
          <a:blip r:embed="rId1"/>
          <a:stretch/>
        </p:blipFill>
        <p:spPr>
          <a:xfrm>
            <a:off x="2214720" y="0"/>
            <a:ext cx="6000480" cy="709200"/>
          </a:xfrm>
          <a:prstGeom prst="rect">
            <a:avLst/>
          </a:prstGeom>
          <a:ln w="9525">
            <a:noFill/>
          </a:ln>
        </p:spPr>
      </p:pic>
      <p:pic>
        <p:nvPicPr>
          <p:cNvPr id="448" name="Picture 3" descr=""/>
          <p:cNvPicPr/>
          <p:nvPr/>
        </p:nvPicPr>
        <p:blipFill>
          <a:blip r:embed="rId2"/>
          <a:stretch/>
        </p:blipFill>
        <p:spPr>
          <a:xfrm>
            <a:off x="214200" y="4000680"/>
            <a:ext cx="4095360" cy="2642760"/>
          </a:xfrm>
          <a:prstGeom prst="rect">
            <a:avLst/>
          </a:prstGeom>
          <a:ln w="9525">
            <a:noFill/>
          </a:ln>
        </p:spPr>
      </p:pic>
      <p:pic>
        <p:nvPicPr>
          <p:cNvPr id="449" name="Picture 4" descr=""/>
          <p:cNvPicPr/>
          <p:nvPr/>
        </p:nvPicPr>
        <p:blipFill>
          <a:blip r:embed="rId3"/>
          <a:stretch/>
        </p:blipFill>
        <p:spPr>
          <a:xfrm>
            <a:off x="4714920" y="3929040"/>
            <a:ext cx="3822120" cy="2214360"/>
          </a:xfrm>
          <a:prstGeom prst="rect">
            <a:avLst/>
          </a:prstGeom>
          <a:ln w="9525">
            <a:noFill/>
          </a:ln>
        </p:spPr>
      </p:pic>
      <p:pic>
        <p:nvPicPr>
          <p:cNvPr id="450" name="Picture 5" descr=""/>
          <p:cNvPicPr/>
          <p:nvPr/>
        </p:nvPicPr>
        <p:blipFill>
          <a:blip r:embed="rId4"/>
          <a:stretch/>
        </p:blipFill>
        <p:spPr>
          <a:xfrm>
            <a:off x="214200" y="714240"/>
            <a:ext cx="8572320" cy="3066840"/>
          </a:xfrm>
          <a:prstGeom prst="rect">
            <a:avLst/>
          </a:prstGeom>
          <a:ln w="9525">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4680"/>
            <a:ext cx="8229240" cy="582120"/>
          </a:xfrm>
          <a:prstGeom prst="rect">
            <a:avLst/>
          </a:prstGeom>
          <a:noFill/>
          <a:ln w="0">
            <a:noFill/>
          </a:ln>
        </p:spPr>
        <p:txBody>
          <a:bodyPr anchor="ctr">
            <a:normAutofit fontScale="92000"/>
          </a:bodyPr>
          <a:p>
            <a:pPr indent="0" algn="ctr">
              <a:lnSpc>
                <a:spcPct val="100000"/>
              </a:lnSpc>
              <a:buNone/>
            </a:pPr>
            <a:r>
              <a:rPr b="1" lang="en-IN" sz="3600" spc="-1" strike="noStrike">
                <a:solidFill>
                  <a:srgbClr val="000000"/>
                </a:solidFill>
                <a:latin typeface="Calibri"/>
              </a:rPr>
              <a:t>Design of Asynchronous MOD Counter</a:t>
            </a:r>
            <a:endParaRPr b="0" lang="en-US" sz="3600" spc="-1" strike="noStrike">
              <a:solidFill>
                <a:srgbClr val="000000"/>
              </a:solidFill>
              <a:latin typeface="Calibri"/>
            </a:endParaRPr>
          </a:p>
        </p:txBody>
      </p:sp>
      <p:pic>
        <p:nvPicPr>
          <p:cNvPr id="452" name="Picture 2" descr=""/>
          <p:cNvPicPr/>
          <p:nvPr/>
        </p:nvPicPr>
        <p:blipFill>
          <a:blip r:embed="rId1"/>
          <a:stretch/>
        </p:blipFill>
        <p:spPr>
          <a:xfrm>
            <a:off x="500040" y="1357200"/>
            <a:ext cx="8334000" cy="5000400"/>
          </a:xfrm>
          <a:prstGeom prst="rect">
            <a:avLst/>
          </a:prstGeom>
          <a:ln w="9525">
            <a:noFill/>
          </a:ln>
        </p:spPr>
      </p:pic>
      <p:sp>
        <p:nvSpPr>
          <p:cNvPr id="453" name="Title 1"/>
          <p:cNvSpPr/>
          <p:nvPr/>
        </p:nvSpPr>
        <p:spPr>
          <a:xfrm>
            <a:off x="571320" y="785880"/>
            <a:ext cx="2604600" cy="582120"/>
          </a:xfrm>
          <a:prstGeom prst="rect">
            <a:avLst/>
          </a:prstGeom>
          <a:noFill/>
          <a:ln w="0">
            <a:noFill/>
          </a:ln>
        </p:spPr>
        <p:style>
          <a:lnRef idx="0"/>
          <a:fillRef idx="0"/>
          <a:effectRef idx="0"/>
          <a:fontRef idx="minor"/>
        </p:style>
        <p:txBody>
          <a:bodyPr anchor="ctr">
            <a:normAutofit fontScale="92000"/>
          </a:bodyPr>
          <a:p>
            <a:pPr algn="ctr">
              <a:lnSpc>
                <a:spcPct val="100000"/>
              </a:lnSpc>
              <a:tabLst>
                <a:tab algn="l" pos="0"/>
              </a:tabLst>
            </a:pPr>
            <a:r>
              <a:rPr b="1" lang="en-IN" sz="3600" spc="-1" strike="noStrike">
                <a:solidFill>
                  <a:srgbClr val="000000"/>
                </a:solidFill>
                <a:latin typeface="Calibri"/>
              </a:rPr>
              <a:t>Procedure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785880" y="0"/>
            <a:ext cx="8357760" cy="653760"/>
          </a:xfrm>
          <a:prstGeom prst="rect">
            <a:avLst/>
          </a:prstGeom>
          <a:noFill/>
          <a:ln w="0">
            <a:noFill/>
          </a:ln>
        </p:spPr>
        <p:txBody>
          <a:bodyPr anchor="ctr">
            <a:noAutofit/>
          </a:bodyPr>
          <a:p>
            <a:pPr indent="0" algn="ctr">
              <a:lnSpc>
                <a:spcPct val="100000"/>
              </a:lnSpc>
              <a:buNone/>
            </a:pPr>
            <a:r>
              <a:rPr b="1" lang="en-IN" sz="3200" spc="-1" strike="noStrike">
                <a:solidFill>
                  <a:srgbClr val="000000"/>
                </a:solidFill>
                <a:latin typeface="Calibri"/>
              </a:rPr>
              <a:t>Asynchronous BCD counter  or MOD- 10 counter</a:t>
            </a:r>
            <a:endParaRPr b="0" lang="en-US" sz="3200" spc="-1" strike="noStrike">
              <a:solidFill>
                <a:srgbClr val="000000"/>
              </a:solidFill>
              <a:latin typeface="Calibri"/>
            </a:endParaRPr>
          </a:p>
        </p:txBody>
      </p:sp>
      <p:sp>
        <p:nvSpPr>
          <p:cNvPr id="455" name="PlaceHolder 2"/>
          <p:cNvSpPr>
            <a:spLocks noGrp="1"/>
          </p:cNvSpPr>
          <p:nvPr>
            <p:ph/>
          </p:nvPr>
        </p:nvSpPr>
        <p:spPr>
          <a:xfrm>
            <a:off x="428760" y="1000080"/>
            <a:ext cx="8229240" cy="132840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Count from 0 – 9   (  0000 – 1001)</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From 10 – 15 ( 1010 – 1111) Reset</a:t>
            </a:r>
            <a:endParaRPr b="0" lang="en-US" sz="3200" spc="-1" strike="noStrike">
              <a:solidFill>
                <a:srgbClr val="000000"/>
              </a:solidFill>
              <a:latin typeface="Calibri"/>
            </a:endParaRPr>
          </a:p>
        </p:txBody>
      </p:sp>
      <p:pic>
        <p:nvPicPr>
          <p:cNvPr id="456" name="Picture 2" descr=""/>
          <p:cNvPicPr/>
          <p:nvPr/>
        </p:nvPicPr>
        <p:blipFill>
          <a:blip r:embed="rId1"/>
          <a:stretch/>
        </p:blipFill>
        <p:spPr>
          <a:xfrm>
            <a:off x="142920" y="2286000"/>
            <a:ext cx="8857800" cy="1142640"/>
          </a:xfrm>
          <a:prstGeom prst="rect">
            <a:avLst/>
          </a:prstGeom>
          <a:ln w="9525">
            <a:noFill/>
          </a:ln>
        </p:spPr>
      </p:pic>
      <p:pic>
        <p:nvPicPr>
          <p:cNvPr id="457" name="Picture 3" descr=""/>
          <p:cNvPicPr/>
          <p:nvPr/>
        </p:nvPicPr>
        <p:blipFill>
          <a:blip r:embed="rId2"/>
          <a:stretch/>
        </p:blipFill>
        <p:spPr>
          <a:xfrm>
            <a:off x="5286240" y="571320"/>
            <a:ext cx="3437640" cy="499680"/>
          </a:xfrm>
          <a:prstGeom prst="rect">
            <a:avLst/>
          </a:prstGeom>
          <a:ln w="9525">
            <a:noFill/>
          </a:ln>
        </p:spPr>
      </p:pic>
      <p:pic>
        <p:nvPicPr>
          <p:cNvPr id="458" name="Picture 4" descr=""/>
          <p:cNvPicPr/>
          <p:nvPr/>
        </p:nvPicPr>
        <p:blipFill>
          <a:blip r:embed="rId3"/>
          <a:stretch/>
        </p:blipFill>
        <p:spPr>
          <a:xfrm>
            <a:off x="0" y="3772080"/>
            <a:ext cx="8786520" cy="3085920"/>
          </a:xfrm>
          <a:prstGeom prst="rect">
            <a:avLst/>
          </a:prstGeom>
          <a:ln w="9525">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Picture 2" descr=""/>
          <p:cNvPicPr/>
          <p:nvPr/>
        </p:nvPicPr>
        <p:blipFill>
          <a:blip r:embed="rId1"/>
          <a:stretch/>
        </p:blipFill>
        <p:spPr>
          <a:xfrm>
            <a:off x="0" y="1647720"/>
            <a:ext cx="6000480" cy="4638240"/>
          </a:xfrm>
          <a:prstGeom prst="rect">
            <a:avLst/>
          </a:prstGeom>
          <a:ln w="9525">
            <a:noFill/>
          </a:ln>
        </p:spPr>
      </p:pic>
      <p:sp>
        <p:nvSpPr>
          <p:cNvPr id="460" name="Title 1"/>
          <p:cNvSpPr/>
          <p:nvPr/>
        </p:nvSpPr>
        <p:spPr>
          <a:xfrm>
            <a:off x="642960" y="142920"/>
            <a:ext cx="8229240" cy="653760"/>
          </a:xfrm>
          <a:prstGeom prst="rect">
            <a:avLst/>
          </a:prstGeom>
          <a:noFill/>
          <a:ln w="0">
            <a:noFill/>
          </a:ln>
        </p:spPr>
        <p:style>
          <a:lnRef idx="0"/>
          <a:fillRef idx="0"/>
          <a:effectRef idx="0"/>
          <a:fontRef idx="minor"/>
        </p:style>
        <p:txBody>
          <a:bodyPr anchor="ctr">
            <a:normAutofit fontScale="85000"/>
          </a:bodyPr>
          <a:p>
            <a:pPr algn="ctr">
              <a:lnSpc>
                <a:spcPct val="100000"/>
              </a:lnSpc>
              <a:tabLst>
                <a:tab algn="l" pos="0"/>
              </a:tabLst>
            </a:pPr>
            <a:r>
              <a:rPr b="1" lang="en-IN" sz="4400" spc="-1" strike="noStrike">
                <a:solidFill>
                  <a:srgbClr val="000000"/>
                </a:solidFill>
                <a:latin typeface="Calibri"/>
              </a:rPr>
              <a:t>BCD counter  or MOD- 10 counter</a:t>
            </a:r>
            <a:endParaRPr b="0" lang="en-US" sz="4400" spc="-1" strike="noStrike">
              <a:solidFill>
                <a:srgbClr val="000000"/>
              </a:solidFill>
              <a:latin typeface="Arial"/>
            </a:endParaRPr>
          </a:p>
        </p:txBody>
      </p:sp>
      <p:pic>
        <p:nvPicPr>
          <p:cNvPr id="461" name="Picture 5" descr=""/>
          <p:cNvPicPr/>
          <p:nvPr/>
        </p:nvPicPr>
        <p:blipFill>
          <a:blip r:embed="rId2"/>
          <a:stretch/>
        </p:blipFill>
        <p:spPr>
          <a:xfrm>
            <a:off x="5909400" y="1785960"/>
            <a:ext cx="3234240" cy="4214520"/>
          </a:xfrm>
          <a:prstGeom prst="rect">
            <a:avLst/>
          </a:prstGeom>
          <a:ln w="9525">
            <a:noFill/>
          </a:ln>
        </p:spPr>
      </p:pic>
      <p:pic>
        <p:nvPicPr>
          <p:cNvPr id="462" name="Picture 4" descr=""/>
          <p:cNvPicPr/>
          <p:nvPr/>
        </p:nvPicPr>
        <p:blipFill>
          <a:blip r:embed="rId3"/>
          <a:stretch/>
        </p:blipFill>
        <p:spPr>
          <a:xfrm>
            <a:off x="7143840" y="714240"/>
            <a:ext cx="1526040" cy="499680"/>
          </a:xfrm>
          <a:prstGeom prst="rect">
            <a:avLst/>
          </a:prstGeom>
          <a:ln w="9525">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Picture 3" descr=""/>
          <p:cNvPicPr/>
          <p:nvPr/>
        </p:nvPicPr>
        <p:blipFill>
          <a:blip r:embed="rId1"/>
          <a:stretch/>
        </p:blipFill>
        <p:spPr>
          <a:xfrm>
            <a:off x="135000" y="1285920"/>
            <a:ext cx="9008640" cy="928440"/>
          </a:xfrm>
          <a:prstGeom prst="rect">
            <a:avLst/>
          </a:prstGeom>
          <a:ln w="9525">
            <a:noFill/>
          </a:ln>
        </p:spPr>
      </p:pic>
      <p:pic>
        <p:nvPicPr>
          <p:cNvPr id="464" name="Picture 4" descr=""/>
          <p:cNvPicPr/>
          <p:nvPr/>
        </p:nvPicPr>
        <p:blipFill>
          <a:blip r:embed="rId2"/>
          <a:stretch/>
        </p:blipFill>
        <p:spPr>
          <a:xfrm>
            <a:off x="357120" y="2338560"/>
            <a:ext cx="7786440" cy="2590200"/>
          </a:xfrm>
          <a:prstGeom prst="rect">
            <a:avLst/>
          </a:prstGeom>
          <a:ln w="9525">
            <a:noFill/>
          </a:ln>
        </p:spPr>
      </p:pic>
      <p:sp>
        <p:nvSpPr>
          <p:cNvPr id="465" name="PlaceHolder 1"/>
          <p:cNvSpPr>
            <a:spLocks noGrp="1"/>
          </p:cNvSpPr>
          <p:nvPr>
            <p:ph type="title"/>
          </p:nvPr>
        </p:nvSpPr>
        <p:spPr>
          <a:xfrm>
            <a:off x="457200" y="274680"/>
            <a:ext cx="8229240" cy="582120"/>
          </a:xfrm>
          <a:prstGeom prst="rect">
            <a:avLst/>
          </a:prstGeom>
          <a:noFill/>
          <a:ln w="0">
            <a:noFill/>
          </a:ln>
        </p:spPr>
        <p:txBody>
          <a:bodyPr anchor="ctr">
            <a:normAutofit fontScale="92000"/>
          </a:bodyPr>
          <a:p>
            <a:pPr indent="0" algn="ctr">
              <a:lnSpc>
                <a:spcPct val="100000"/>
              </a:lnSpc>
              <a:buNone/>
            </a:pPr>
            <a:r>
              <a:rPr b="1" lang="en-IN" sz="3600" spc="-1" strike="noStrike">
                <a:solidFill>
                  <a:srgbClr val="000000"/>
                </a:solidFill>
                <a:latin typeface="Calibri"/>
              </a:rPr>
              <a:t>Design of Synchronous MOD Counter</a:t>
            </a:r>
            <a:endParaRPr b="0" lang="en-US" sz="3600" spc="-1" strike="noStrike">
              <a:solidFill>
                <a:srgbClr val="000000"/>
              </a:solidFill>
              <a:latin typeface="Calibri"/>
            </a:endParaRPr>
          </a:p>
        </p:txBody>
      </p:sp>
      <p:pic>
        <p:nvPicPr>
          <p:cNvPr id="466" name="Picture 2" descr=""/>
          <p:cNvPicPr/>
          <p:nvPr/>
        </p:nvPicPr>
        <p:blipFill>
          <a:blip r:embed="rId3"/>
          <a:stretch/>
        </p:blipFill>
        <p:spPr>
          <a:xfrm>
            <a:off x="1357200" y="5000760"/>
            <a:ext cx="3666600" cy="1661760"/>
          </a:xfrm>
          <a:prstGeom prst="rect">
            <a:avLst/>
          </a:prstGeom>
          <a:ln w="9525">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914400" y="0"/>
            <a:ext cx="8229240" cy="582120"/>
          </a:xfrm>
          <a:prstGeom prst="rect">
            <a:avLst/>
          </a:prstGeom>
          <a:noFill/>
          <a:ln w="0">
            <a:noFill/>
          </a:ln>
        </p:spPr>
        <p:txBody>
          <a:bodyPr anchor="ctr">
            <a:normAutofit fontScale="89000"/>
          </a:bodyPr>
          <a:p>
            <a:pPr indent="0" algn="ctr">
              <a:lnSpc>
                <a:spcPct val="100000"/>
              </a:lnSpc>
              <a:buNone/>
            </a:pPr>
            <a:r>
              <a:rPr b="1" lang="en-IN" sz="3600" spc="-1" strike="noStrike">
                <a:solidFill>
                  <a:srgbClr val="000000"/>
                </a:solidFill>
                <a:latin typeface="Calibri"/>
              </a:rPr>
              <a:t>Design of Synchronous MOD Counter  Cont..</a:t>
            </a:r>
            <a:endParaRPr b="0" lang="en-US" sz="3600" spc="-1" strike="noStrike">
              <a:solidFill>
                <a:srgbClr val="000000"/>
              </a:solidFill>
              <a:latin typeface="Calibri"/>
            </a:endParaRPr>
          </a:p>
        </p:txBody>
      </p:sp>
      <p:pic>
        <p:nvPicPr>
          <p:cNvPr id="468" name="Picture 3" descr=""/>
          <p:cNvPicPr/>
          <p:nvPr/>
        </p:nvPicPr>
        <p:blipFill>
          <a:blip r:embed="rId1"/>
          <a:stretch/>
        </p:blipFill>
        <p:spPr>
          <a:xfrm>
            <a:off x="928800" y="571320"/>
            <a:ext cx="3214440" cy="376920"/>
          </a:xfrm>
          <a:prstGeom prst="rect">
            <a:avLst/>
          </a:prstGeom>
          <a:ln w="9525">
            <a:noFill/>
          </a:ln>
        </p:spPr>
      </p:pic>
      <p:pic>
        <p:nvPicPr>
          <p:cNvPr id="469" name="Picture 2" descr=""/>
          <p:cNvPicPr/>
          <p:nvPr/>
        </p:nvPicPr>
        <p:blipFill>
          <a:blip r:embed="rId2"/>
          <a:stretch/>
        </p:blipFill>
        <p:spPr>
          <a:xfrm>
            <a:off x="285840" y="1071720"/>
            <a:ext cx="6929280" cy="2571480"/>
          </a:xfrm>
          <a:prstGeom prst="rect">
            <a:avLst/>
          </a:prstGeom>
          <a:ln w="9525">
            <a:noFill/>
          </a:ln>
        </p:spPr>
      </p:pic>
      <p:pic>
        <p:nvPicPr>
          <p:cNvPr id="470" name="Picture 2" descr=""/>
          <p:cNvPicPr/>
          <p:nvPr/>
        </p:nvPicPr>
        <p:blipFill>
          <a:blip r:embed="rId3"/>
          <a:stretch/>
        </p:blipFill>
        <p:spPr>
          <a:xfrm>
            <a:off x="7215120" y="1000080"/>
            <a:ext cx="1928520" cy="2499840"/>
          </a:xfrm>
          <a:prstGeom prst="rect">
            <a:avLst/>
          </a:prstGeom>
          <a:ln w="9525">
            <a:noFill/>
          </a:ln>
        </p:spPr>
      </p:pic>
      <p:sp>
        <p:nvSpPr>
          <p:cNvPr id="471" name="Rectangle 4"/>
          <p:cNvSpPr/>
          <p:nvPr/>
        </p:nvSpPr>
        <p:spPr>
          <a:xfrm>
            <a:off x="357120" y="3787920"/>
            <a:ext cx="4071600" cy="334080"/>
          </a:xfrm>
          <a:prstGeom prst="rect">
            <a:avLst/>
          </a:prstGeom>
          <a:noFill/>
          <a:ln w="9525">
            <a:noFill/>
          </a:ln>
        </p:spPr>
        <p:style>
          <a:lnRef idx="0"/>
          <a:fillRef idx="0"/>
          <a:effectRef idx="0"/>
          <a:fontRef idx="minor"/>
        </p:style>
        <p:txBody>
          <a:bodyPr numCol="1" spcCol="0" anchor="ctr">
            <a:spAutoFit/>
          </a:bodyPr>
          <a:p>
            <a:pPr>
              <a:lnSpc>
                <a:spcPct val="100000"/>
              </a:lnSpc>
              <a:tabLst>
                <a:tab algn="l" pos="0"/>
              </a:tabLst>
            </a:pPr>
            <a:r>
              <a:rPr b="1" lang="en-US" sz="1600" spc="-1" strike="noStrike">
                <a:solidFill>
                  <a:srgbClr val="000000"/>
                </a:solidFill>
                <a:latin typeface="Calibri"/>
                <a:ea typeface="TeXGyrePagella"/>
              </a:rPr>
              <a:t>Step 4: Simplification using K - Map</a:t>
            </a:r>
            <a:endParaRPr b="0" lang="en-US" sz="1600" spc="-1" strike="noStrike">
              <a:solidFill>
                <a:srgbClr val="000000"/>
              </a:solidFill>
              <a:latin typeface="Arial"/>
            </a:endParaRPr>
          </a:p>
        </p:txBody>
      </p:sp>
      <p:pic>
        <p:nvPicPr>
          <p:cNvPr id="472" name="Picture 5" descr=""/>
          <p:cNvPicPr/>
          <p:nvPr/>
        </p:nvPicPr>
        <p:blipFill>
          <a:blip r:embed="rId4"/>
          <a:stretch/>
        </p:blipFill>
        <p:spPr>
          <a:xfrm>
            <a:off x="415800" y="4143240"/>
            <a:ext cx="8227800" cy="2714400"/>
          </a:xfrm>
          <a:prstGeom prst="rect">
            <a:avLst/>
          </a:prstGeom>
          <a:ln w="9525">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1271520" y="0"/>
            <a:ext cx="8229240" cy="582120"/>
          </a:xfrm>
          <a:prstGeom prst="rect">
            <a:avLst/>
          </a:prstGeom>
          <a:noFill/>
          <a:ln w="0">
            <a:noFill/>
          </a:ln>
        </p:spPr>
        <p:txBody>
          <a:bodyPr anchor="ctr">
            <a:normAutofit fontScale="89000"/>
          </a:bodyPr>
          <a:p>
            <a:pPr indent="0" algn="ctr">
              <a:lnSpc>
                <a:spcPct val="100000"/>
              </a:lnSpc>
              <a:buNone/>
            </a:pPr>
            <a:r>
              <a:rPr b="1" lang="en-IN" sz="3600" spc="-1" strike="noStrike">
                <a:solidFill>
                  <a:srgbClr val="000000"/>
                </a:solidFill>
                <a:latin typeface="Calibri"/>
              </a:rPr>
              <a:t>Design of Synchronous MOD Counter  Cont..</a:t>
            </a:r>
            <a:endParaRPr b="0" lang="en-US" sz="3600" spc="-1" strike="noStrike">
              <a:solidFill>
                <a:srgbClr val="000000"/>
              </a:solidFill>
              <a:latin typeface="Calibri"/>
            </a:endParaRPr>
          </a:p>
        </p:txBody>
      </p:sp>
      <p:pic>
        <p:nvPicPr>
          <p:cNvPr id="474" name="Picture 4" descr=""/>
          <p:cNvPicPr/>
          <p:nvPr/>
        </p:nvPicPr>
        <p:blipFill>
          <a:blip r:embed="rId1"/>
          <a:stretch/>
        </p:blipFill>
        <p:spPr>
          <a:xfrm>
            <a:off x="642960" y="3608280"/>
            <a:ext cx="2142720" cy="391680"/>
          </a:xfrm>
          <a:prstGeom prst="rect">
            <a:avLst/>
          </a:prstGeom>
          <a:ln w="9525">
            <a:noFill/>
          </a:ln>
        </p:spPr>
      </p:pic>
      <p:pic>
        <p:nvPicPr>
          <p:cNvPr id="475" name="Picture 2" descr=""/>
          <p:cNvPicPr/>
          <p:nvPr/>
        </p:nvPicPr>
        <p:blipFill>
          <a:blip r:embed="rId2"/>
          <a:stretch/>
        </p:blipFill>
        <p:spPr>
          <a:xfrm>
            <a:off x="7729560" y="1071720"/>
            <a:ext cx="1199880" cy="1714320"/>
          </a:xfrm>
          <a:prstGeom prst="rect">
            <a:avLst/>
          </a:prstGeom>
          <a:ln w="9525">
            <a:noFill/>
          </a:ln>
        </p:spPr>
      </p:pic>
      <p:sp>
        <p:nvSpPr>
          <p:cNvPr id="476" name="Rectangle 1"/>
          <p:cNvSpPr/>
          <p:nvPr/>
        </p:nvSpPr>
        <p:spPr>
          <a:xfrm>
            <a:off x="642960" y="787680"/>
            <a:ext cx="3785760" cy="365040"/>
          </a:xfrm>
          <a:prstGeom prst="rect">
            <a:avLst/>
          </a:prstGeom>
          <a:noFill/>
          <a:ln w="9525">
            <a:noFill/>
          </a:ln>
        </p:spPr>
        <p:style>
          <a:lnRef idx="0"/>
          <a:fillRef idx="0"/>
          <a:effectRef idx="0"/>
          <a:fontRef idx="minor"/>
        </p:style>
        <p:txBody>
          <a:bodyPr numCol="1" spcCol="0" anchor="ctr">
            <a:spAutoFit/>
          </a:bodyPr>
          <a:p>
            <a:pPr>
              <a:lnSpc>
                <a:spcPct val="100000"/>
              </a:lnSpc>
              <a:tabLst>
                <a:tab algn="l" pos="0"/>
              </a:tabLst>
            </a:pPr>
            <a:r>
              <a:rPr b="1" lang="en-US" sz="1800" spc="-1" strike="noStrike">
                <a:solidFill>
                  <a:srgbClr val="000000"/>
                </a:solidFill>
                <a:latin typeface="Times New Roman"/>
                <a:ea typeface="Times New Roman"/>
              </a:rPr>
              <a:t>Step 5: Draw the Logic diagram</a:t>
            </a:r>
            <a:endParaRPr b="0" lang="en-US" sz="1800" spc="-1" strike="noStrike">
              <a:solidFill>
                <a:srgbClr val="000000"/>
              </a:solidFill>
              <a:latin typeface="Arial"/>
            </a:endParaRPr>
          </a:p>
        </p:txBody>
      </p:sp>
      <p:pic>
        <p:nvPicPr>
          <p:cNvPr id="477" name="Picture 2" descr=""/>
          <p:cNvPicPr/>
          <p:nvPr/>
        </p:nvPicPr>
        <p:blipFill>
          <a:blip r:embed="rId3"/>
          <a:stretch/>
        </p:blipFill>
        <p:spPr>
          <a:xfrm>
            <a:off x="214200" y="1214280"/>
            <a:ext cx="7500600" cy="2469960"/>
          </a:xfrm>
          <a:prstGeom prst="rect">
            <a:avLst/>
          </a:prstGeom>
          <a:ln w="9525">
            <a:noFill/>
          </a:ln>
        </p:spPr>
      </p:pic>
      <p:pic>
        <p:nvPicPr>
          <p:cNvPr id="478" name="Picture 3" descr=""/>
          <p:cNvPicPr/>
          <p:nvPr/>
        </p:nvPicPr>
        <p:blipFill>
          <a:blip r:embed="rId4"/>
          <a:stretch/>
        </p:blipFill>
        <p:spPr>
          <a:xfrm>
            <a:off x="0" y="4168800"/>
            <a:ext cx="8857800" cy="2474640"/>
          </a:xfrm>
          <a:prstGeom prst="rect">
            <a:avLst/>
          </a:prstGeom>
          <a:ln w="9525">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2071800" y="71280"/>
            <a:ext cx="4357440" cy="582120"/>
          </a:xfrm>
          <a:prstGeom prst="rect">
            <a:avLst/>
          </a:prstGeom>
          <a:noFill/>
          <a:ln w="0">
            <a:noFill/>
          </a:ln>
        </p:spPr>
        <p:txBody>
          <a:bodyPr anchor="ctr">
            <a:normAutofit fontScale="76000"/>
          </a:bodyPr>
          <a:p>
            <a:pPr indent="0" algn="ctr">
              <a:lnSpc>
                <a:spcPct val="100000"/>
              </a:lnSpc>
              <a:buNone/>
            </a:pPr>
            <a:r>
              <a:rPr b="0" lang="en-IN" sz="4400" spc="-1" strike="noStrike">
                <a:solidFill>
                  <a:srgbClr val="000000"/>
                </a:solidFill>
                <a:latin typeface="Calibri"/>
              </a:rPr>
              <a:t>Ring Counter</a:t>
            </a:r>
            <a:endParaRPr b="0" lang="en-US" sz="4400" spc="-1" strike="noStrike">
              <a:solidFill>
                <a:srgbClr val="000000"/>
              </a:solidFill>
              <a:latin typeface="Calibri"/>
            </a:endParaRPr>
          </a:p>
        </p:txBody>
      </p:sp>
      <p:pic>
        <p:nvPicPr>
          <p:cNvPr id="480" name="Picture 2" descr=""/>
          <p:cNvPicPr/>
          <p:nvPr/>
        </p:nvPicPr>
        <p:blipFill>
          <a:blip r:embed="rId1"/>
          <a:stretch/>
        </p:blipFill>
        <p:spPr>
          <a:xfrm>
            <a:off x="857160" y="1792800"/>
            <a:ext cx="6429240" cy="1564560"/>
          </a:xfrm>
          <a:prstGeom prst="rect">
            <a:avLst/>
          </a:prstGeom>
          <a:ln w="9525">
            <a:noFill/>
          </a:ln>
        </p:spPr>
      </p:pic>
      <p:sp>
        <p:nvSpPr>
          <p:cNvPr id="481" name="Title 1"/>
          <p:cNvSpPr/>
          <p:nvPr/>
        </p:nvSpPr>
        <p:spPr>
          <a:xfrm>
            <a:off x="428760" y="1428840"/>
            <a:ext cx="4857480" cy="499680"/>
          </a:xfrm>
          <a:prstGeom prst="rect">
            <a:avLst/>
          </a:prstGeom>
          <a:noFill/>
          <a:ln w="0">
            <a:noFill/>
          </a:ln>
        </p:spPr>
        <p:style>
          <a:lnRef idx="0"/>
          <a:fillRef idx="0"/>
          <a:effectRef idx="0"/>
          <a:fontRef idx="minor"/>
        </p:style>
        <p:txBody>
          <a:bodyPr anchor="ctr">
            <a:normAutofit fontScale="57000"/>
          </a:bodyPr>
          <a:p>
            <a:pPr algn="ctr">
              <a:lnSpc>
                <a:spcPct val="100000"/>
              </a:lnSpc>
              <a:tabLst>
                <a:tab algn="l" pos="0"/>
              </a:tabLst>
            </a:pPr>
            <a:r>
              <a:rPr b="0" lang="en-IN" sz="4400" spc="-1" strike="noStrike">
                <a:solidFill>
                  <a:srgbClr val="000000"/>
                </a:solidFill>
                <a:latin typeface="Calibri"/>
              </a:rPr>
              <a:t>6 – bit Ring Counter circuit Diagram</a:t>
            </a:r>
            <a:endParaRPr b="0" lang="en-US" sz="4400" spc="-1" strike="noStrike">
              <a:solidFill>
                <a:srgbClr val="000000"/>
              </a:solidFill>
              <a:latin typeface="Arial"/>
            </a:endParaRPr>
          </a:p>
        </p:txBody>
      </p:sp>
      <p:pic>
        <p:nvPicPr>
          <p:cNvPr id="482" name="Picture 3" descr=""/>
          <p:cNvPicPr/>
          <p:nvPr/>
        </p:nvPicPr>
        <p:blipFill>
          <a:blip r:embed="rId2"/>
          <a:stretch/>
        </p:blipFill>
        <p:spPr>
          <a:xfrm>
            <a:off x="571320" y="4000680"/>
            <a:ext cx="4011480" cy="2571480"/>
          </a:xfrm>
          <a:prstGeom prst="rect">
            <a:avLst/>
          </a:prstGeom>
          <a:ln w="9525">
            <a:noFill/>
          </a:ln>
        </p:spPr>
      </p:pic>
      <p:pic>
        <p:nvPicPr>
          <p:cNvPr id="483" name="Picture 4" descr=""/>
          <p:cNvPicPr/>
          <p:nvPr/>
        </p:nvPicPr>
        <p:blipFill>
          <a:blip r:embed="rId3"/>
          <a:stretch/>
        </p:blipFill>
        <p:spPr>
          <a:xfrm>
            <a:off x="5000760" y="4294440"/>
            <a:ext cx="3142800" cy="2277720"/>
          </a:xfrm>
          <a:prstGeom prst="rect">
            <a:avLst/>
          </a:prstGeom>
          <a:ln w="9525">
            <a:noFill/>
          </a:ln>
        </p:spPr>
      </p:pic>
      <p:sp>
        <p:nvSpPr>
          <p:cNvPr id="484" name="Title 1"/>
          <p:cNvSpPr/>
          <p:nvPr/>
        </p:nvSpPr>
        <p:spPr>
          <a:xfrm>
            <a:off x="642960" y="3489480"/>
            <a:ext cx="3176280" cy="439200"/>
          </a:xfrm>
          <a:prstGeom prst="rect">
            <a:avLst/>
          </a:prstGeom>
          <a:noFill/>
          <a:ln w="0">
            <a:noFill/>
          </a:ln>
        </p:spPr>
        <p:style>
          <a:lnRef idx="0"/>
          <a:fillRef idx="0"/>
          <a:effectRef idx="0"/>
          <a:fontRef idx="minor"/>
        </p:style>
        <p:txBody>
          <a:bodyPr anchor="ctr">
            <a:normAutofit fontScale="52000"/>
          </a:bodyPr>
          <a:p>
            <a:pPr algn="ctr">
              <a:lnSpc>
                <a:spcPct val="100000"/>
              </a:lnSpc>
              <a:tabLst>
                <a:tab algn="l" pos="0"/>
              </a:tabLst>
            </a:pPr>
            <a:r>
              <a:rPr b="0" lang="en-IN" sz="4400" spc="-1" strike="noStrike">
                <a:solidFill>
                  <a:srgbClr val="000000"/>
                </a:solidFill>
                <a:latin typeface="Calibri"/>
              </a:rPr>
              <a:t>Truth  Table</a:t>
            </a:r>
            <a:endParaRPr b="0" lang="en-US" sz="4400" spc="-1" strike="noStrike">
              <a:solidFill>
                <a:srgbClr val="000000"/>
              </a:solidFill>
              <a:latin typeface="Arial"/>
            </a:endParaRPr>
          </a:p>
        </p:txBody>
      </p:sp>
      <p:sp>
        <p:nvSpPr>
          <p:cNvPr id="485" name="Title 1"/>
          <p:cNvSpPr/>
          <p:nvPr/>
        </p:nvSpPr>
        <p:spPr>
          <a:xfrm>
            <a:off x="5253120" y="3632400"/>
            <a:ext cx="3176280" cy="439200"/>
          </a:xfrm>
          <a:prstGeom prst="rect">
            <a:avLst/>
          </a:prstGeom>
          <a:noFill/>
          <a:ln w="0">
            <a:noFill/>
          </a:ln>
        </p:spPr>
        <p:style>
          <a:lnRef idx="0"/>
          <a:fillRef idx="0"/>
          <a:effectRef idx="0"/>
          <a:fontRef idx="minor"/>
        </p:style>
        <p:txBody>
          <a:bodyPr anchor="ctr">
            <a:normAutofit fontScale="51000"/>
          </a:bodyPr>
          <a:p>
            <a:pPr algn="ctr">
              <a:lnSpc>
                <a:spcPct val="100000"/>
              </a:lnSpc>
              <a:tabLst>
                <a:tab algn="l" pos="0"/>
              </a:tabLst>
            </a:pPr>
            <a:r>
              <a:rPr b="0" lang="en-IN" sz="4400" spc="-1" strike="noStrike">
                <a:solidFill>
                  <a:srgbClr val="000000"/>
                </a:solidFill>
                <a:latin typeface="Calibri"/>
              </a:rPr>
              <a:t>State Diagram</a:t>
            </a:r>
            <a:endParaRPr b="0" lang="en-US" sz="4400" spc="-1" strike="noStrike">
              <a:solidFill>
                <a:srgbClr val="000000"/>
              </a:solidFill>
              <a:latin typeface="Arial"/>
            </a:endParaRPr>
          </a:p>
        </p:txBody>
      </p:sp>
      <p:sp>
        <p:nvSpPr>
          <p:cNvPr id="486" name="Title 1"/>
          <p:cNvSpPr/>
          <p:nvPr/>
        </p:nvSpPr>
        <p:spPr>
          <a:xfrm>
            <a:off x="714240" y="714240"/>
            <a:ext cx="6643440" cy="713880"/>
          </a:xfrm>
          <a:prstGeom prst="rect">
            <a:avLst/>
          </a:prstGeom>
          <a:noFill/>
          <a:ln w="0">
            <a:solidFill>
              <a:srgbClr val="4f81bd"/>
            </a:solidFill>
          </a:ln>
        </p:spPr>
        <p:style>
          <a:lnRef idx="0"/>
          <a:fillRef idx="0"/>
          <a:effectRef idx="0"/>
          <a:fontRef idx="minor"/>
        </p:style>
        <p:txBody>
          <a:bodyPr anchor="ctr">
            <a:noAutofit/>
          </a:bodyPr>
          <a:p>
            <a:pPr>
              <a:lnSpc>
                <a:spcPct val="100000"/>
              </a:lnSpc>
              <a:tabLst>
                <a:tab algn="l" pos="0"/>
              </a:tabLst>
            </a:pPr>
            <a:r>
              <a:rPr b="0" lang="en-IN" sz="2800" spc="-1" strike="noStrike">
                <a:solidFill>
                  <a:srgbClr val="000000"/>
                </a:solidFill>
                <a:latin typeface="Calibri"/>
              </a:rPr>
              <a:t>Count  = Number of flipflops</a:t>
            </a:r>
            <a:endParaRPr b="0" lang="en-US" sz="2800" spc="-1" strike="noStrike">
              <a:solidFill>
                <a:srgbClr val="000000"/>
              </a:solidFill>
              <a:latin typeface="Arial"/>
            </a:endParaRPr>
          </a:p>
          <a:p>
            <a:pPr>
              <a:lnSpc>
                <a:spcPct val="100000"/>
              </a:lnSpc>
              <a:tabLst>
                <a:tab algn="l" pos="0"/>
              </a:tabLst>
            </a:pPr>
            <a:r>
              <a:rPr b="0" lang="en-IN" sz="2400" spc="-1" strike="noStrike">
                <a:solidFill>
                  <a:srgbClr val="000000"/>
                </a:solidFill>
                <a:latin typeface="Calibri"/>
              </a:rPr>
              <a:t>Used to identify the active state  with Logic 1</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914400" y="0"/>
            <a:ext cx="8229240" cy="582120"/>
          </a:xfrm>
          <a:prstGeom prst="rect">
            <a:avLst/>
          </a:prstGeom>
          <a:noFill/>
          <a:ln w="0">
            <a:noFill/>
          </a:ln>
        </p:spPr>
        <p:txBody>
          <a:bodyPr anchor="ctr">
            <a:normAutofit fontScale="76000"/>
          </a:bodyPr>
          <a:p>
            <a:pPr indent="0" algn="ctr">
              <a:lnSpc>
                <a:spcPct val="100000"/>
              </a:lnSpc>
              <a:buNone/>
            </a:pPr>
            <a:r>
              <a:rPr b="1" lang="en-IN" sz="4400" spc="-1" strike="noStrike">
                <a:solidFill>
                  <a:srgbClr val="000000"/>
                </a:solidFill>
                <a:latin typeface="Calibri"/>
              </a:rPr>
              <a:t>Johnson Counter</a:t>
            </a:r>
            <a:endParaRPr b="0" lang="en-US" sz="4400" spc="-1" strike="noStrike">
              <a:solidFill>
                <a:srgbClr val="000000"/>
              </a:solidFill>
              <a:latin typeface="Calibri"/>
            </a:endParaRPr>
          </a:p>
        </p:txBody>
      </p:sp>
      <p:sp>
        <p:nvSpPr>
          <p:cNvPr id="488" name="Title 1"/>
          <p:cNvSpPr/>
          <p:nvPr/>
        </p:nvSpPr>
        <p:spPr>
          <a:xfrm>
            <a:off x="428760" y="2071800"/>
            <a:ext cx="4000320" cy="499680"/>
          </a:xfrm>
          <a:prstGeom prst="rect">
            <a:avLst/>
          </a:prstGeom>
          <a:noFill/>
          <a:ln w="0">
            <a:noFill/>
          </a:ln>
        </p:spPr>
        <p:style>
          <a:lnRef idx="0"/>
          <a:fillRef idx="0"/>
          <a:effectRef idx="0"/>
          <a:fontRef idx="minor"/>
        </p:style>
        <p:txBody>
          <a:bodyPr anchor="ctr">
            <a:normAutofit fontScale="62000"/>
          </a:bodyPr>
          <a:p>
            <a:pPr algn="ctr">
              <a:lnSpc>
                <a:spcPct val="100000"/>
              </a:lnSpc>
              <a:tabLst>
                <a:tab algn="l" pos="0"/>
              </a:tabLst>
            </a:pPr>
            <a:r>
              <a:rPr b="0" lang="en-IN" sz="4400" spc="-1" strike="noStrike">
                <a:solidFill>
                  <a:srgbClr val="000000"/>
                </a:solidFill>
                <a:latin typeface="Calibri"/>
              </a:rPr>
              <a:t>Circuit Diagram</a:t>
            </a:r>
            <a:endParaRPr b="0" lang="en-US" sz="4400" spc="-1" strike="noStrike">
              <a:solidFill>
                <a:srgbClr val="000000"/>
              </a:solidFill>
              <a:latin typeface="Arial"/>
            </a:endParaRPr>
          </a:p>
        </p:txBody>
      </p:sp>
      <p:sp>
        <p:nvSpPr>
          <p:cNvPr id="489" name="Title 1"/>
          <p:cNvSpPr/>
          <p:nvPr/>
        </p:nvSpPr>
        <p:spPr>
          <a:xfrm>
            <a:off x="6429240" y="2274840"/>
            <a:ext cx="2461680" cy="439200"/>
          </a:xfrm>
          <a:prstGeom prst="rect">
            <a:avLst/>
          </a:prstGeom>
          <a:noFill/>
          <a:ln w="0">
            <a:noFill/>
          </a:ln>
        </p:spPr>
        <p:style>
          <a:lnRef idx="0"/>
          <a:fillRef idx="0"/>
          <a:effectRef idx="0"/>
          <a:fontRef idx="minor"/>
        </p:style>
        <p:txBody>
          <a:bodyPr anchor="ctr">
            <a:normAutofit fontScale="51000"/>
          </a:bodyPr>
          <a:p>
            <a:pPr algn="ctr">
              <a:lnSpc>
                <a:spcPct val="100000"/>
              </a:lnSpc>
              <a:tabLst>
                <a:tab algn="l" pos="0"/>
              </a:tabLst>
            </a:pPr>
            <a:r>
              <a:rPr b="0" lang="en-IN" sz="4400" spc="-1" strike="noStrike">
                <a:solidFill>
                  <a:srgbClr val="000000"/>
                </a:solidFill>
                <a:latin typeface="Calibri"/>
              </a:rPr>
              <a:t>Truth  Table</a:t>
            </a:r>
            <a:endParaRPr b="0" lang="en-US" sz="4400" spc="-1" strike="noStrike">
              <a:solidFill>
                <a:srgbClr val="000000"/>
              </a:solidFill>
              <a:latin typeface="Arial"/>
            </a:endParaRPr>
          </a:p>
        </p:txBody>
      </p:sp>
      <p:pic>
        <p:nvPicPr>
          <p:cNvPr id="490" name="Picture 2" descr=""/>
          <p:cNvPicPr/>
          <p:nvPr/>
        </p:nvPicPr>
        <p:blipFill>
          <a:blip r:embed="rId1"/>
          <a:stretch/>
        </p:blipFill>
        <p:spPr>
          <a:xfrm>
            <a:off x="214200" y="2588400"/>
            <a:ext cx="5928840" cy="2840400"/>
          </a:xfrm>
          <a:prstGeom prst="rect">
            <a:avLst/>
          </a:prstGeom>
          <a:ln w="9525">
            <a:noFill/>
          </a:ln>
        </p:spPr>
      </p:pic>
      <p:pic>
        <p:nvPicPr>
          <p:cNvPr id="491" name="Picture 4" descr=""/>
          <p:cNvPicPr/>
          <p:nvPr/>
        </p:nvPicPr>
        <p:blipFill>
          <a:blip r:embed="rId2"/>
          <a:stretch/>
        </p:blipFill>
        <p:spPr>
          <a:xfrm>
            <a:off x="6500880" y="2782440"/>
            <a:ext cx="2071440" cy="3646800"/>
          </a:xfrm>
          <a:prstGeom prst="rect">
            <a:avLst/>
          </a:prstGeom>
          <a:ln w="9525">
            <a:noFill/>
          </a:ln>
        </p:spPr>
      </p:pic>
      <p:sp>
        <p:nvSpPr>
          <p:cNvPr id="492" name="Title 1"/>
          <p:cNvSpPr/>
          <p:nvPr/>
        </p:nvSpPr>
        <p:spPr>
          <a:xfrm>
            <a:off x="642960" y="857160"/>
            <a:ext cx="8214840" cy="999720"/>
          </a:xfrm>
          <a:prstGeom prst="rect">
            <a:avLst/>
          </a:prstGeom>
          <a:noFill/>
          <a:ln w="0">
            <a:solidFill>
              <a:srgbClr val="4f81bd"/>
            </a:solidFill>
          </a:ln>
        </p:spPr>
        <p:style>
          <a:lnRef idx="0"/>
          <a:fillRef idx="0"/>
          <a:effectRef idx="0"/>
          <a:fontRef idx="minor"/>
        </p:style>
        <p:txBody>
          <a:bodyPr anchor="ctr">
            <a:noAutofit/>
          </a:bodyPr>
          <a:p>
            <a:pPr>
              <a:lnSpc>
                <a:spcPct val="100000"/>
              </a:lnSpc>
              <a:tabLst>
                <a:tab algn="l" pos="0"/>
              </a:tabLst>
            </a:pPr>
            <a:r>
              <a:rPr b="0" lang="en-IN" sz="2800" spc="-1" strike="noStrike">
                <a:solidFill>
                  <a:srgbClr val="000000"/>
                </a:solidFill>
                <a:latin typeface="Calibri"/>
              </a:rPr>
              <a:t>Count  = Number of Flipflops * 2</a:t>
            </a:r>
            <a:endParaRPr b="0" lang="en-US" sz="2800" spc="-1" strike="noStrike">
              <a:solidFill>
                <a:srgbClr val="000000"/>
              </a:solidFill>
              <a:latin typeface="Arial"/>
            </a:endParaRPr>
          </a:p>
          <a:p>
            <a:pPr>
              <a:lnSpc>
                <a:spcPct val="100000"/>
              </a:lnSpc>
              <a:tabLst>
                <a:tab algn="l" pos="0"/>
              </a:tabLst>
            </a:pPr>
            <a:r>
              <a:rPr b="0" lang="en-IN" sz="2800" spc="-1" strike="noStrike">
                <a:solidFill>
                  <a:srgbClr val="000000"/>
                </a:solidFill>
                <a:latin typeface="Calibri"/>
              </a:rPr>
              <a:t>          </a:t>
            </a:r>
            <a:r>
              <a:rPr b="0" lang="en-IN" sz="2400" spc="-1" strike="noStrike">
                <a:solidFill>
                  <a:srgbClr val="000000"/>
                </a:solidFill>
                <a:latin typeface="Calibri"/>
              </a:rPr>
              <a:t>Reduce the Number of Flipflops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a:noFill/>
          <a:ln w="0">
            <a:noFill/>
          </a:ln>
        </p:spPr>
        <p:txBody>
          <a:bodyPr anchor="ctr">
            <a:normAutofit fontScale="80000"/>
          </a:bodyPr>
          <a:p>
            <a:pPr indent="0" algn="ctr">
              <a:lnSpc>
                <a:spcPct val="100000"/>
              </a:lnSpc>
              <a:buNone/>
            </a:pPr>
            <a:r>
              <a:rPr b="1" lang="en-US" sz="4400" spc="-1" strike="noStrike">
                <a:solidFill>
                  <a:srgbClr val="000000"/>
                </a:solidFill>
                <a:latin typeface="Calibri"/>
              </a:rPr>
              <a:t>Edge triggering</a:t>
            </a:r>
            <a:br>
              <a:rPr sz="4400"/>
            </a:br>
            <a:endParaRPr b="0" lang="en-US" sz="4400" spc="-1" strike="noStrike">
              <a:solidFill>
                <a:srgbClr val="000000"/>
              </a:solidFill>
              <a:latin typeface="Calibri"/>
            </a:endParaRPr>
          </a:p>
        </p:txBody>
      </p:sp>
      <p:sp>
        <p:nvSpPr>
          <p:cNvPr id="66" name="PlaceHolder 2"/>
          <p:cNvSpPr>
            <a:spLocks noGrp="1"/>
          </p:cNvSpPr>
          <p:nvPr>
            <p:ph/>
          </p:nvPr>
        </p:nvSpPr>
        <p:spPr>
          <a:xfrm>
            <a:off x="457200" y="1000080"/>
            <a:ext cx="8229240" cy="512568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Positive edge triggering - </a:t>
            </a:r>
            <a:r>
              <a:rPr b="0" lang="en-US" sz="2400" spc="-1" strike="noStrike">
                <a:solidFill>
                  <a:srgbClr val="000000"/>
                </a:solidFill>
                <a:latin typeface="Times New Roman"/>
              </a:rPr>
              <a:t>If the sequential circuit is operated with the clock signal that is transitioning from Logic Low to Logic High, then this is known as </a:t>
            </a:r>
            <a:r>
              <a:rPr b="1" lang="en-US" sz="2400" spc="-1" strike="noStrike">
                <a:solidFill>
                  <a:srgbClr val="000000"/>
                </a:solidFill>
                <a:latin typeface="Times New Roman"/>
              </a:rPr>
              <a:t>Positive edge triggering</a:t>
            </a:r>
            <a:endParaRPr b="0" lang="en-US" sz="2400" spc="-1" strike="noStrike">
              <a:solidFill>
                <a:srgbClr val="000000"/>
              </a:solidFill>
              <a:latin typeface="Calibri"/>
            </a:endParaRPr>
          </a:p>
          <a:p>
            <a:pPr indent="0">
              <a:lnSpc>
                <a:spcPct val="100000"/>
              </a:lnSpc>
              <a:spcBef>
                <a:spcPts val="479"/>
              </a:spcBef>
              <a:buNone/>
            </a:pPr>
            <a:endParaRPr b="0" lang="en-US" sz="24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Negative edge triggering - </a:t>
            </a:r>
            <a:r>
              <a:rPr b="0" lang="en-US" sz="2400" spc="-1" strike="noStrike">
                <a:solidFill>
                  <a:srgbClr val="000000"/>
                </a:solidFill>
                <a:latin typeface="Times New Roman"/>
              </a:rPr>
              <a:t>If the sequential circuit is operated with the clock signal that is transitioning from Logic High to Logic Low, then this is known as Negative edge triggering</a:t>
            </a:r>
            <a:endParaRPr b="0" lang="en-US" sz="24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p:txBody>
      </p:sp>
      <p:pic>
        <p:nvPicPr>
          <p:cNvPr id="67" name="Picture 3" descr="Positive Edge Triggering"/>
          <p:cNvPicPr/>
          <p:nvPr/>
        </p:nvPicPr>
        <p:blipFill>
          <a:blip r:embed="rId1"/>
          <a:stretch/>
        </p:blipFill>
        <p:spPr>
          <a:xfrm>
            <a:off x="1857240" y="2714760"/>
            <a:ext cx="5711400" cy="856800"/>
          </a:xfrm>
          <a:prstGeom prst="rect">
            <a:avLst/>
          </a:prstGeom>
          <a:ln w="9525">
            <a:noFill/>
          </a:ln>
        </p:spPr>
      </p:pic>
      <p:pic>
        <p:nvPicPr>
          <p:cNvPr id="68" name="Picture 4" descr="Negative Edge Triggering"/>
          <p:cNvPicPr/>
          <p:nvPr/>
        </p:nvPicPr>
        <p:blipFill>
          <a:blip r:embed="rId2"/>
          <a:stretch/>
        </p:blipFill>
        <p:spPr>
          <a:xfrm>
            <a:off x="2071800" y="5500800"/>
            <a:ext cx="5711400" cy="609120"/>
          </a:xfrm>
          <a:prstGeom prst="rect">
            <a:avLst/>
          </a:prstGeom>
          <a:ln w="9525">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9240" cy="1142640"/>
          </a:xfrm>
          <a:prstGeom prst="rect">
            <a:avLst/>
          </a:prstGeom>
          <a:noFill/>
          <a:ln w="0">
            <a:noFill/>
          </a:ln>
        </p:spPr>
        <p:txBody>
          <a:bodyPr anchor="ctr">
            <a:normAutofit fontScale="80000"/>
          </a:bodyPr>
          <a:p>
            <a:pPr indent="0" algn="ctr">
              <a:lnSpc>
                <a:spcPct val="100000"/>
              </a:lnSpc>
              <a:buNone/>
            </a:pPr>
            <a:r>
              <a:rPr b="1" lang="en-US" sz="4400" spc="-1" strike="noStrike">
                <a:solidFill>
                  <a:srgbClr val="000000"/>
                </a:solidFill>
                <a:latin typeface="Calibri"/>
              </a:rPr>
              <a:t>LATCHES and FLIP FLOPS </a:t>
            </a:r>
            <a:br>
              <a:rPr sz="4400"/>
            </a:br>
            <a:endParaRPr b="0" lang="en-US" sz="4400" spc="-1" strike="noStrike">
              <a:solidFill>
                <a:srgbClr val="000000"/>
              </a:solidFill>
              <a:latin typeface="Calibri"/>
            </a:endParaRPr>
          </a:p>
        </p:txBody>
      </p:sp>
      <p:sp>
        <p:nvSpPr>
          <p:cNvPr id="70" name="PlaceHolder 2"/>
          <p:cNvSpPr>
            <a:spLocks noGrp="1"/>
          </p:cNvSpPr>
          <p:nvPr>
            <p:ph/>
          </p:nvPr>
        </p:nvSpPr>
        <p:spPr>
          <a:xfrm>
            <a:off x="457200" y="1071720"/>
            <a:ext cx="8229240" cy="505440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A flip-flop or latch is a circuit that has two stable states and can be used to store  one bit either 0 or 1.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The main difference between latches and flip-flops is that, latches operate with enable signal, which is level sensitive whereas, flip-flops are edge sensitive. </a:t>
            </a:r>
            <a:endParaRPr b="0" lang="en-US" sz="2400" spc="-1" strike="noStrike">
              <a:solidFill>
                <a:srgbClr val="000000"/>
              </a:solidFill>
              <a:latin typeface="Calibri"/>
            </a:endParaRPr>
          </a:p>
          <a:p>
            <a:pPr indent="0">
              <a:lnSpc>
                <a:spcPct val="100000"/>
              </a:lnSpc>
              <a:spcBef>
                <a:spcPts val="479"/>
              </a:spcBef>
              <a:buNone/>
            </a:pPr>
            <a:endParaRPr b="0" lang="en-US" sz="2400" spc="-1" strike="noStrike">
              <a:solidFill>
                <a:srgbClr val="000000"/>
              </a:solidFill>
              <a:latin typeface="Calibri"/>
            </a:endParaRPr>
          </a:p>
          <a:p>
            <a:pPr marL="343080" indent="0">
              <a:lnSpc>
                <a:spcPct val="100000"/>
              </a:lnSpc>
              <a:spcBef>
                <a:spcPts val="479"/>
              </a:spcBef>
              <a:buNone/>
              <a:tabLst>
                <a:tab algn="l" pos="0"/>
              </a:tabLst>
            </a:pPr>
            <a:r>
              <a:rPr b="1" lang="en-US" sz="2400" spc="-1" strike="noStrike" u="sng">
                <a:solidFill>
                  <a:srgbClr val="000000"/>
                </a:solidFill>
                <a:uFillTx/>
                <a:latin typeface="Calibri"/>
              </a:rPr>
              <a:t>Types of flipflop</a:t>
            </a:r>
            <a:endParaRPr b="0" lang="en-US" sz="2400" spc="-1" strike="noStrike">
              <a:solidFill>
                <a:srgbClr val="000000"/>
              </a:solidFill>
              <a:latin typeface="Calibri"/>
            </a:endParaRPr>
          </a:p>
          <a:p>
            <a:pPr marL="343080" indent="0">
              <a:lnSpc>
                <a:spcPct val="100000"/>
              </a:lnSpc>
              <a:spcBef>
                <a:spcPts val="479"/>
              </a:spcBef>
              <a:buNone/>
              <a:tabLst>
                <a:tab algn="l" pos="0"/>
              </a:tabLst>
            </a:pPr>
            <a:r>
              <a:rPr b="0" lang="en-US" sz="2400" spc="-1" strike="noStrike">
                <a:solidFill>
                  <a:srgbClr val="000000"/>
                </a:solidFill>
                <a:latin typeface="Calibri"/>
              </a:rPr>
              <a:t> </a:t>
            </a:r>
            <a:r>
              <a:rPr b="0" lang="en-US" sz="2400" spc="-1" strike="noStrike">
                <a:solidFill>
                  <a:srgbClr val="000000"/>
                </a:solidFill>
                <a:latin typeface="Calibri"/>
              </a:rPr>
              <a:t>	</a:t>
            </a:r>
            <a:r>
              <a:rPr b="0" lang="en-US" sz="2400" spc="-1" strike="noStrike">
                <a:solidFill>
                  <a:srgbClr val="000000"/>
                </a:solidFill>
                <a:latin typeface="Calibri"/>
              </a:rPr>
              <a:t>1.SR Flipflop</a:t>
            </a:r>
            <a:endParaRPr b="0" lang="en-US" sz="2400" spc="-1" strike="noStrike">
              <a:solidFill>
                <a:srgbClr val="000000"/>
              </a:solidFill>
              <a:latin typeface="Calibri"/>
            </a:endParaRPr>
          </a:p>
          <a:p>
            <a:pPr marL="343080" indent="0">
              <a:lnSpc>
                <a:spcPct val="100000"/>
              </a:lnSpc>
              <a:spcBef>
                <a:spcPts val="479"/>
              </a:spcBef>
              <a:buNone/>
              <a:tabLst>
                <a:tab algn="l" pos="0"/>
              </a:tabLst>
            </a:pPr>
            <a:r>
              <a:rPr b="0" lang="en-US" sz="2400" spc="-1" strike="noStrike">
                <a:solidFill>
                  <a:srgbClr val="000000"/>
                </a:solidFill>
                <a:latin typeface="Calibri"/>
              </a:rPr>
              <a:t>	</a:t>
            </a:r>
            <a:r>
              <a:rPr b="0" lang="en-US" sz="2400" spc="-1" strike="noStrike">
                <a:solidFill>
                  <a:srgbClr val="000000"/>
                </a:solidFill>
                <a:latin typeface="Calibri"/>
              </a:rPr>
              <a:t>2.D Flipflop</a:t>
            </a:r>
            <a:endParaRPr b="0" lang="en-US" sz="2400" spc="-1" strike="noStrike">
              <a:solidFill>
                <a:srgbClr val="000000"/>
              </a:solidFill>
              <a:latin typeface="Calibri"/>
            </a:endParaRPr>
          </a:p>
          <a:p>
            <a:pPr marL="343080" indent="0">
              <a:lnSpc>
                <a:spcPct val="100000"/>
              </a:lnSpc>
              <a:spcBef>
                <a:spcPts val="479"/>
              </a:spcBef>
              <a:buNone/>
              <a:tabLst>
                <a:tab algn="l" pos="0"/>
              </a:tabLst>
            </a:pPr>
            <a:r>
              <a:rPr b="0" lang="en-US" sz="2400" spc="-1" strike="noStrike">
                <a:solidFill>
                  <a:srgbClr val="000000"/>
                </a:solidFill>
                <a:latin typeface="Calibri"/>
              </a:rPr>
              <a:t>	</a:t>
            </a:r>
            <a:r>
              <a:rPr b="0" lang="en-US" sz="2400" spc="-1" strike="noStrike">
                <a:solidFill>
                  <a:srgbClr val="000000"/>
                </a:solidFill>
                <a:latin typeface="Calibri"/>
              </a:rPr>
              <a:t>3. JK Flipflop</a:t>
            </a:r>
            <a:endParaRPr b="0" lang="en-US" sz="2400" spc="-1" strike="noStrike">
              <a:solidFill>
                <a:srgbClr val="000000"/>
              </a:solidFill>
              <a:latin typeface="Calibri"/>
            </a:endParaRPr>
          </a:p>
          <a:p>
            <a:pPr marL="343080" indent="0">
              <a:lnSpc>
                <a:spcPct val="100000"/>
              </a:lnSpc>
              <a:spcBef>
                <a:spcPts val="479"/>
              </a:spcBef>
              <a:buNone/>
              <a:tabLst>
                <a:tab algn="l" pos="0"/>
              </a:tabLst>
            </a:pPr>
            <a:r>
              <a:rPr b="0" lang="en-US" sz="2400" spc="-1" strike="noStrike">
                <a:solidFill>
                  <a:srgbClr val="000000"/>
                </a:solidFill>
                <a:latin typeface="Calibri"/>
              </a:rPr>
              <a:t>	</a:t>
            </a:r>
            <a:r>
              <a:rPr b="0" lang="en-US" sz="2400" spc="-1" strike="noStrike">
                <a:solidFill>
                  <a:srgbClr val="000000"/>
                </a:solidFill>
                <a:latin typeface="Calibri"/>
              </a:rPr>
              <a:t>4. T flipflop</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1480</TotalTime>
  <Application>LibreOffice/7.5.3.2$Linux_X86_64 LibreOffice_project/50$Build-2</Application>
  <AppVersion>15.0000</AppVersion>
  <Words>2262</Words>
  <Paragraphs>199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2020-04-03T10:51:23Z</dcterms:created>
  <dc:creator>amala</dc:creator>
  <dc:description/>
  <dc:language>en-US</dc:language>
  <cp:lastModifiedBy/>
  <dcterms:modified xsi:type="dcterms:W3CDTF">2023-06-11T17:57:55Z</dcterms:modified>
  <cp:revision>207</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2</vt:i4>
  </property>
  <property fmtid="{D5CDD505-2E9C-101B-9397-08002B2CF9AE}" pid="4" name="PresentationFormat">
    <vt:lpwstr>On-screen Show (4:3)</vt:lpwstr>
  </property>
  <property fmtid="{D5CDD505-2E9C-101B-9397-08002B2CF9AE}" pid="5" name="Slides">
    <vt:i4>80</vt:i4>
  </property>
</Properties>
</file>